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1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24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8F0-4F72-4230-9E15-456D4393FD6F}" type="datetimeFigureOut">
              <a:rPr lang="en-US" smtClean="0"/>
              <a:pPr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F6FF8-434A-4A7C-9B67-555C4418DC7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rasto\Desktop\ću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828800"/>
            <a:ext cx="3524250" cy="444817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81000"/>
            <a:ext cx="925766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4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Ćup</a:t>
            </a:r>
            <a:r>
              <a:rPr kumimoji="0" lang="en-GB" sz="4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GB" sz="4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sa</a:t>
            </a:r>
            <a:r>
              <a:rPr kumimoji="0" lang="en-GB" sz="4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GB" sz="4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zlatom</a:t>
            </a:r>
            <a:r>
              <a:rPr lang="en-GB" sz="4800" dirty="0"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GB" sz="4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 </a:t>
            </a:r>
            <a:r>
              <a:rPr kumimoji="0" lang="en-GB" sz="4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Jermenska</a:t>
            </a:r>
            <a:r>
              <a:rPr kumimoji="0" lang="en-GB" sz="4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en-GB" sz="4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narodna</a:t>
            </a:r>
            <a:r>
              <a:rPr kumimoji="0" lang="en-GB" sz="4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4800" dirty="0">
                <a:latin typeface="Calibri" pitchFamily="34" charset="0"/>
                <a:ea typeface="Times New Roman" pitchFamily="18" charset="0"/>
                <a:cs typeface="Calibri" pitchFamily="34" charset="0"/>
              </a:rPr>
              <a:t>                                               </a:t>
            </a:r>
            <a:r>
              <a:rPr kumimoji="0" lang="en-GB" sz="4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priča</a:t>
            </a:r>
            <a:endParaRPr kumimoji="0" lang="en-GB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0"/>
            <a:ext cx="8229600" cy="6858000"/>
          </a:xfrm>
        </p:spPr>
        <p:txBody>
          <a:bodyPr/>
          <a:lstStyle/>
          <a:p>
            <a:pPr>
              <a:buNone/>
            </a:pPr>
            <a:r>
              <a:rPr lang="en-US" dirty="0"/>
              <a:t> </a:t>
            </a:r>
            <a:endParaRPr lang="en-US" b="1" u="sng" dirty="0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914400"/>
            <a:ext cx="8229600" cy="591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3200" dirty="0"/>
              <a:t>O </a:t>
            </a:r>
            <a:r>
              <a:rPr lang="en-GB" sz="3200" dirty="0" err="1"/>
              <a:t>čemu</a:t>
            </a:r>
            <a:r>
              <a:rPr lang="en-GB" sz="3200" dirty="0"/>
              <a:t> se </a:t>
            </a:r>
            <a:r>
              <a:rPr lang="en-GB" sz="3200" dirty="0" err="1"/>
              <a:t>govori</a:t>
            </a:r>
            <a:r>
              <a:rPr lang="en-GB" sz="3200" dirty="0"/>
              <a:t> u </a:t>
            </a:r>
            <a:r>
              <a:rPr lang="en-GB" sz="3200" dirty="0" err="1"/>
              <a:t>priči</a:t>
            </a:r>
            <a:r>
              <a:rPr lang="en-GB" sz="3200" dirty="0"/>
              <a:t>? </a:t>
            </a:r>
            <a:endParaRPr lang="en-US" sz="3200" dirty="0"/>
          </a:p>
          <a:p>
            <a:pPr lvl="0">
              <a:lnSpc>
                <a:spcPct val="150000"/>
              </a:lnSpc>
            </a:pPr>
            <a:r>
              <a:rPr lang="bs-Latn-BA" sz="3200" dirty="0"/>
              <a:t>Ko su likovi u priči?</a:t>
            </a:r>
            <a:endParaRPr lang="en-US" sz="3200" dirty="0"/>
          </a:p>
          <a:p>
            <a:pPr lvl="0">
              <a:lnSpc>
                <a:spcPct val="150000"/>
              </a:lnSpc>
            </a:pPr>
            <a:r>
              <a:rPr lang="bs-Latn-BA" sz="3200" dirty="0"/>
              <a:t>Šta smo o njima saznali? </a:t>
            </a:r>
            <a:endParaRPr lang="en-US" sz="3200" dirty="0"/>
          </a:p>
          <a:p>
            <a:pPr lvl="0">
              <a:lnSpc>
                <a:spcPct val="150000"/>
              </a:lnSpc>
            </a:pPr>
            <a:r>
              <a:rPr lang="hr-HR" sz="3200" dirty="0"/>
              <a:t>Kakavi su seljaci?</a:t>
            </a:r>
            <a:endParaRPr lang="en-US" sz="3200" dirty="0"/>
          </a:p>
          <a:p>
            <a:pPr lvl="0">
              <a:lnSpc>
                <a:spcPct val="150000"/>
              </a:lnSpc>
            </a:pPr>
            <a:r>
              <a:rPr lang="hr-HR" sz="3200" dirty="0"/>
              <a:t>Koliko u životu možemo susresti  ljudi koji u ponašanju liče na ove seljake?</a:t>
            </a:r>
            <a:endParaRPr lang="en-US" sz="3200" dirty="0"/>
          </a:p>
          <a:p>
            <a:pPr lvl="0">
              <a:lnSpc>
                <a:spcPct val="150000"/>
              </a:lnSpc>
            </a:pPr>
            <a:r>
              <a:rPr lang="bs-Latn-BA" sz="3200" dirty="0"/>
              <a:t>Šta biste vi drugačije uradili?</a:t>
            </a:r>
            <a:endParaRPr lang="en-US" sz="3200" dirty="0"/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r-H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C:\Users\Frasto\Desktop\zla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228600"/>
            <a:ext cx="3200400" cy="350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536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670560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buNone/>
            </a:pPr>
            <a:r>
              <a:rPr lang="en-GB" sz="2800" dirty="0" err="1"/>
              <a:t>Šta</a:t>
            </a:r>
            <a:r>
              <a:rPr lang="en-GB" sz="2800" dirty="0"/>
              <a:t> </a:t>
            </a:r>
            <a:r>
              <a:rPr lang="en-GB" sz="2800" dirty="0" err="1"/>
              <a:t>nam</a:t>
            </a:r>
            <a:r>
              <a:rPr lang="en-GB" sz="2800" dirty="0"/>
              <a:t> </a:t>
            </a:r>
            <a:r>
              <a:rPr lang="en-GB" sz="2800" dirty="0" err="1"/>
              <a:t>pisac</a:t>
            </a:r>
            <a:r>
              <a:rPr lang="en-GB" sz="2800" dirty="0"/>
              <a:t> </a:t>
            </a:r>
            <a:r>
              <a:rPr lang="en-GB" sz="2800" dirty="0" err="1"/>
              <a:t>poručuje</a:t>
            </a:r>
            <a:r>
              <a:rPr lang="en-GB" sz="2800" dirty="0"/>
              <a:t> </a:t>
            </a:r>
            <a:r>
              <a:rPr lang="en-GB" sz="2800" dirty="0" err="1"/>
              <a:t>na</a:t>
            </a:r>
            <a:r>
              <a:rPr lang="en-GB" sz="2800" dirty="0"/>
              <a:t> </a:t>
            </a:r>
            <a:r>
              <a:rPr lang="en-GB" sz="2800" dirty="0" err="1"/>
              <a:t>kraju</a:t>
            </a:r>
            <a:r>
              <a:rPr lang="en-GB" sz="2800" dirty="0"/>
              <a:t> </a:t>
            </a:r>
            <a:r>
              <a:rPr lang="en-GB" sz="2800" dirty="0" err="1"/>
              <a:t>priče</a:t>
            </a:r>
            <a:r>
              <a:rPr lang="en-GB" sz="2800" dirty="0"/>
              <a:t>?</a:t>
            </a:r>
            <a:endParaRPr lang="en-US" sz="2800" dirty="0"/>
          </a:p>
          <a:p>
            <a:pPr lvl="0">
              <a:lnSpc>
                <a:spcPct val="150000"/>
              </a:lnSpc>
              <a:buNone/>
            </a:pPr>
            <a:r>
              <a:rPr lang="en-GB" sz="2800" dirty="0" err="1"/>
              <a:t>Koliko</a:t>
            </a:r>
            <a:r>
              <a:rPr lang="en-GB" sz="2800" dirty="0"/>
              <a:t> </a:t>
            </a:r>
            <a:r>
              <a:rPr lang="en-GB" sz="2800" dirty="0" err="1"/>
              <a:t>danas</a:t>
            </a:r>
            <a:r>
              <a:rPr lang="en-GB" sz="2800" dirty="0"/>
              <a:t> </a:t>
            </a:r>
            <a:r>
              <a:rPr lang="en-GB" sz="2800" dirty="0" err="1"/>
              <a:t>među</a:t>
            </a:r>
            <a:r>
              <a:rPr lang="en-GB" sz="2800" dirty="0"/>
              <a:t> </a:t>
            </a:r>
            <a:r>
              <a:rPr lang="en-GB" sz="2800" dirty="0" err="1"/>
              <a:t>nama</a:t>
            </a:r>
            <a:r>
              <a:rPr lang="en-GB" sz="2800" dirty="0"/>
              <a:t> </a:t>
            </a:r>
            <a:r>
              <a:rPr lang="en-GB" sz="2800" dirty="0" err="1"/>
              <a:t>ima</a:t>
            </a:r>
            <a:r>
              <a:rPr lang="en-GB" sz="2800" dirty="0"/>
              <a:t> </a:t>
            </a:r>
            <a:r>
              <a:rPr lang="en-GB" sz="2800" dirty="0" err="1"/>
              <a:t>sebičnih</a:t>
            </a:r>
            <a:r>
              <a:rPr lang="en-GB" sz="2800" dirty="0"/>
              <a:t>? </a:t>
            </a:r>
            <a:endParaRPr lang="en-US" sz="2800" dirty="0"/>
          </a:p>
          <a:p>
            <a:pPr lvl="0">
              <a:lnSpc>
                <a:spcPct val="150000"/>
              </a:lnSpc>
              <a:buNone/>
            </a:pPr>
            <a:r>
              <a:rPr lang="en-GB" sz="2800" dirty="0" err="1"/>
              <a:t>Koliko</a:t>
            </a:r>
            <a:r>
              <a:rPr lang="en-GB" sz="2800" dirty="0"/>
              <a:t> </a:t>
            </a:r>
            <a:r>
              <a:rPr lang="en-GB" sz="2800" dirty="0" err="1"/>
              <a:t>su</a:t>
            </a:r>
            <a:r>
              <a:rPr lang="en-GB" sz="2800" dirty="0"/>
              <a:t> </a:t>
            </a:r>
            <a:r>
              <a:rPr lang="en-GB" sz="2800" dirty="0" err="1"/>
              <a:t>ljudi</a:t>
            </a:r>
            <a:r>
              <a:rPr lang="en-GB" sz="2800" dirty="0"/>
              <a:t> </a:t>
            </a:r>
            <a:r>
              <a:rPr lang="en-GB" sz="2800" dirty="0" err="1"/>
              <a:t>spremni</a:t>
            </a:r>
            <a:r>
              <a:rPr lang="en-GB" sz="2800" dirty="0"/>
              <a:t> </a:t>
            </a:r>
            <a:r>
              <a:rPr lang="en-GB" sz="2800" dirty="0" err="1"/>
              <a:t>sa</a:t>
            </a:r>
            <a:r>
              <a:rPr lang="en-GB" sz="2800" dirty="0"/>
              <a:t> </a:t>
            </a:r>
            <a:r>
              <a:rPr lang="en-GB" sz="2800" dirty="0" err="1"/>
              <a:t>drugima</a:t>
            </a:r>
            <a:r>
              <a:rPr lang="en-GB" sz="2800" dirty="0"/>
              <a:t> </a:t>
            </a:r>
            <a:r>
              <a:rPr lang="en-GB" sz="2800" dirty="0" err="1"/>
              <a:t>podijeliti</a:t>
            </a:r>
            <a:r>
              <a:rPr lang="en-GB" sz="2800" dirty="0"/>
              <a:t> </a:t>
            </a:r>
            <a:r>
              <a:rPr lang="en-GB" sz="2800" dirty="0" err="1"/>
              <a:t>sreću</a:t>
            </a:r>
            <a:r>
              <a:rPr lang="en-GB" sz="2800" dirty="0"/>
              <a:t>? </a:t>
            </a:r>
            <a:endParaRPr lang="en-US" sz="2800" dirty="0"/>
          </a:p>
          <a:p>
            <a:pPr lvl="0">
              <a:lnSpc>
                <a:spcPct val="150000"/>
              </a:lnSpc>
              <a:buNone/>
            </a:pPr>
            <a:r>
              <a:rPr lang="en-GB" sz="2800" dirty="0" err="1"/>
              <a:t>Zašto</a:t>
            </a:r>
            <a:r>
              <a:rPr lang="en-GB" sz="2800" dirty="0"/>
              <a:t> je to </a:t>
            </a:r>
            <a:r>
              <a:rPr lang="en-GB" sz="2800" dirty="0" err="1"/>
              <a:t>tako</a:t>
            </a:r>
            <a:r>
              <a:rPr lang="en-GB" sz="2800" dirty="0"/>
              <a:t>?</a:t>
            </a:r>
            <a:endParaRPr lang="en-US" sz="2800" dirty="0"/>
          </a:p>
          <a:p>
            <a:pPr lvl="0">
              <a:lnSpc>
                <a:spcPct val="150000"/>
              </a:lnSpc>
              <a:buNone/>
            </a:pPr>
            <a:r>
              <a:rPr lang="en-GB" sz="2800" dirty="0" err="1"/>
              <a:t>Kako</a:t>
            </a:r>
            <a:r>
              <a:rPr lang="en-GB" sz="2800" dirty="0"/>
              <a:t> </a:t>
            </a:r>
            <a:r>
              <a:rPr lang="en-GB" sz="2800" dirty="0" err="1"/>
              <a:t>zovemo</a:t>
            </a:r>
            <a:r>
              <a:rPr lang="en-GB" sz="2800" dirty="0"/>
              <a:t> </a:t>
            </a:r>
            <a:r>
              <a:rPr lang="en-GB" sz="2800" dirty="0" err="1"/>
              <a:t>ljude</a:t>
            </a:r>
            <a:r>
              <a:rPr lang="en-GB" sz="2800" dirty="0"/>
              <a:t> </a:t>
            </a:r>
            <a:r>
              <a:rPr lang="en-GB" sz="2800" dirty="0" err="1"/>
              <a:t>koji</a:t>
            </a:r>
            <a:r>
              <a:rPr lang="en-GB" sz="2800" dirty="0"/>
              <a:t> </a:t>
            </a:r>
            <a:r>
              <a:rPr lang="en-GB" sz="2800" dirty="0" err="1"/>
              <a:t>nisu</a:t>
            </a:r>
            <a:r>
              <a:rPr lang="en-GB" sz="2800" dirty="0"/>
              <a:t> </a:t>
            </a:r>
            <a:r>
              <a:rPr lang="en-GB" sz="2800" dirty="0" err="1"/>
              <a:t>okrenuti</a:t>
            </a:r>
            <a:r>
              <a:rPr lang="en-GB" sz="2800" dirty="0"/>
              <a:t> </a:t>
            </a:r>
            <a:r>
              <a:rPr lang="en-GB" sz="2800" dirty="0" err="1"/>
              <a:t>samo</a:t>
            </a:r>
            <a:r>
              <a:rPr lang="en-GB" sz="2800" dirty="0"/>
              <a:t> </a:t>
            </a:r>
            <a:r>
              <a:rPr lang="en-GB" sz="2800" dirty="0" err="1"/>
              <a:t>sebi</a:t>
            </a:r>
            <a:r>
              <a:rPr lang="en-GB" sz="2800" dirty="0"/>
              <a:t>?</a:t>
            </a:r>
            <a:endParaRPr lang="en-US" sz="2800" dirty="0"/>
          </a:p>
          <a:p>
            <a:pPr lvl="0">
              <a:lnSpc>
                <a:spcPct val="150000"/>
              </a:lnSpc>
              <a:buNone/>
            </a:pPr>
            <a:r>
              <a:rPr lang="en-GB" sz="2800" dirty="0" err="1"/>
              <a:t>Kažemo</a:t>
            </a:r>
            <a:r>
              <a:rPr lang="en-GB" sz="2800" dirty="0"/>
              <a:t> </a:t>
            </a:r>
            <a:r>
              <a:rPr lang="en-GB" sz="2800" dirty="0" err="1"/>
              <a:t>da</a:t>
            </a:r>
            <a:r>
              <a:rPr lang="en-GB" sz="2800" dirty="0"/>
              <a:t> </a:t>
            </a:r>
            <a:r>
              <a:rPr lang="en-GB" sz="2800" dirty="0" err="1"/>
              <a:t>su</a:t>
            </a:r>
            <a:r>
              <a:rPr lang="en-GB" sz="2800" dirty="0"/>
              <a:t> </a:t>
            </a:r>
            <a:r>
              <a:rPr lang="en-GB" sz="2800" dirty="0" err="1"/>
              <a:t>nesebični</a:t>
            </a:r>
            <a:r>
              <a:rPr lang="en-GB" sz="2800" dirty="0"/>
              <a:t>, </a:t>
            </a:r>
            <a:r>
              <a:rPr lang="en-GB" sz="2800" dirty="0" err="1"/>
              <a:t>dobričine</a:t>
            </a:r>
            <a:r>
              <a:rPr lang="en-GB" sz="2800" dirty="0"/>
              <a:t>, </a:t>
            </a:r>
            <a:r>
              <a:rPr lang="en-GB" sz="2800" dirty="0" err="1"/>
              <a:t>velikog</a:t>
            </a:r>
            <a:r>
              <a:rPr lang="en-GB" sz="2800" dirty="0"/>
              <a:t> </a:t>
            </a:r>
            <a:r>
              <a:rPr lang="en-GB" sz="2800" dirty="0" err="1"/>
              <a:t>srca</a:t>
            </a:r>
            <a:r>
              <a:rPr lang="en-GB" sz="2800" dirty="0"/>
              <a:t>, </a:t>
            </a:r>
            <a:r>
              <a:rPr lang="en-GB" sz="2800" dirty="0" err="1"/>
              <a:t>otvorenog</a:t>
            </a:r>
            <a:r>
              <a:rPr lang="en-GB" sz="2800" dirty="0"/>
              <a:t> </a:t>
            </a:r>
            <a:r>
              <a:rPr lang="en-GB" sz="2800" dirty="0" err="1"/>
              <a:t>srca</a:t>
            </a:r>
            <a:r>
              <a:rPr lang="en-GB" sz="2800" dirty="0"/>
              <a:t>. </a:t>
            </a:r>
            <a:endParaRPr lang="en-US" sz="2800" dirty="0"/>
          </a:p>
          <a:p>
            <a:pPr>
              <a:lnSpc>
                <a:spcPct val="150000"/>
              </a:lnSpc>
              <a:buNone/>
            </a:pPr>
            <a:r>
              <a:rPr lang="en-GB" sz="2800" dirty="0" err="1"/>
              <a:t>Možda</a:t>
            </a:r>
            <a:r>
              <a:rPr lang="en-GB" sz="2800" dirty="0"/>
              <a:t> </a:t>
            </a:r>
            <a:r>
              <a:rPr lang="en-GB" sz="2800" dirty="0" err="1"/>
              <a:t>dobrota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plemenitost</a:t>
            </a:r>
            <a:r>
              <a:rPr lang="en-GB" sz="2800" dirty="0"/>
              <a:t> </a:t>
            </a:r>
            <a:r>
              <a:rPr lang="en-GB" sz="2800" dirty="0" err="1"/>
              <a:t>su</a:t>
            </a:r>
            <a:r>
              <a:rPr lang="en-GB" sz="2800" dirty="0"/>
              <a:t> </a:t>
            </a:r>
            <a:r>
              <a:rPr lang="en-GB" sz="2800" dirty="0" err="1"/>
              <a:t>osobine</a:t>
            </a:r>
            <a:r>
              <a:rPr lang="en-GB" sz="2800" dirty="0"/>
              <a:t> </a:t>
            </a:r>
            <a:r>
              <a:rPr lang="en-GB" sz="2800" dirty="0" err="1"/>
              <a:t>nekog</a:t>
            </a:r>
            <a:r>
              <a:rPr lang="en-GB" sz="2800" dirty="0"/>
              <a:t> </a:t>
            </a:r>
            <a:r>
              <a:rPr lang="en-GB" sz="2800" dirty="0" err="1"/>
              <a:t>lika</a:t>
            </a:r>
            <a:r>
              <a:rPr lang="en-GB" sz="2800" dirty="0"/>
              <a:t> u </a:t>
            </a:r>
            <a:r>
              <a:rPr lang="en-GB" sz="2800" dirty="0" err="1"/>
              <a:t>priči.Pronađi</a:t>
            </a:r>
            <a:r>
              <a:rPr lang="en-GB" sz="2800" dirty="0"/>
              <a:t> </a:t>
            </a:r>
            <a:r>
              <a:rPr lang="en-GB" sz="2800" dirty="0" err="1"/>
              <a:t>ko</a:t>
            </a:r>
            <a:r>
              <a:rPr lang="en-GB" sz="2800" dirty="0"/>
              <a:t> je to.</a:t>
            </a:r>
            <a:endParaRPr lang="en-US" sz="2800" dirty="0"/>
          </a:p>
          <a:p>
            <a:pPr>
              <a:lnSpc>
                <a:spcPct val="160000"/>
              </a:lnSpc>
              <a:buNone/>
            </a:pPr>
            <a:endParaRPr lang="en-US" sz="3400" dirty="0"/>
          </a:p>
          <a:p>
            <a:pPr lvl="0">
              <a:lnSpc>
                <a:spcPct val="200000"/>
              </a:lnSpc>
              <a:buNone/>
            </a:pPr>
            <a:endParaRPr lang="en-US" dirty="0"/>
          </a:p>
          <a:p>
            <a:pPr>
              <a:lnSpc>
                <a:spcPct val="200000"/>
              </a:lnSpc>
            </a:pPr>
            <a:endParaRPr lang="en-US" dirty="0"/>
          </a:p>
        </p:txBody>
      </p:sp>
      <p:pic>
        <p:nvPicPr>
          <p:cNvPr id="4" name="Picture 2" descr="C:\Users\Frasto\Desktop\ću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91400" y="0"/>
            <a:ext cx="1752600" cy="2984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hr-HR" dirty="0"/>
              <a:t>Čemu nas je naučila ova priča?</a:t>
            </a:r>
            <a:endParaRPr lang="en-US" dirty="0"/>
          </a:p>
          <a:p>
            <a:pPr lvl="0">
              <a:lnSpc>
                <a:spcPct val="150000"/>
              </a:lnSpc>
              <a:buNone/>
            </a:pPr>
            <a:r>
              <a:rPr lang="bs-Latn-BA" dirty="0"/>
              <a:t>Za šta su seljaci bili nagrađeni?</a:t>
            </a:r>
            <a:endParaRPr lang="en-US" dirty="0"/>
          </a:p>
          <a:p>
            <a:pPr lvl="0">
              <a:lnSpc>
                <a:spcPct val="150000"/>
              </a:lnSpc>
              <a:buNone/>
            </a:pPr>
            <a:r>
              <a:rPr lang="bs-Latn-BA" dirty="0"/>
              <a:t>Skromnost i pravednost su vrline dobrih ljudi.</a:t>
            </a: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bs-Latn-BA" dirty="0"/>
              <a:t>Poslovica: “Dobro se dobrim vraća.“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2" descr="C:\Users\Frasto\Desktop\zla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352800"/>
            <a:ext cx="8305800" cy="3276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              </a:t>
            </a:r>
            <a:r>
              <a:rPr lang="bs-Latn-BA" sz="3600"/>
              <a:t>Rad</a:t>
            </a:r>
            <a:r>
              <a:rPr lang="hr-HR" sz="3600"/>
              <a:t>na </a:t>
            </a:r>
            <a:r>
              <a:rPr lang="hr-HR" sz="3600" dirty="0"/>
              <a:t>tekstu „ Ćup sa</a:t>
            </a:r>
            <a:r>
              <a:rPr lang="en-US" sz="3600" dirty="0"/>
              <a:t> </a:t>
            </a:r>
            <a:r>
              <a:rPr lang="hr-HR" sz="3600" dirty="0"/>
              <a:t>zlatom“</a:t>
            </a:r>
            <a:br>
              <a:rPr lang="en-US" sz="3600" dirty="0"/>
            </a:br>
            <a:r>
              <a:rPr lang="en-US" sz="3600" dirty="0"/>
              <a:t>                                                   </a:t>
            </a:r>
            <a:r>
              <a:rPr lang="hr-HR" sz="3600" dirty="0"/>
              <a:t>Jermenska narodna priča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686800" cy="57912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sz="3500" b="1" dirty="0"/>
              <a:t>          </a:t>
            </a:r>
            <a:r>
              <a:rPr lang="hr-HR" sz="3500" b="1" dirty="0"/>
              <a:t>Likovi i njihove osobine</a:t>
            </a:r>
            <a:endParaRPr lang="en-US" sz="3500" dirty="0"/>
          </a:p>
          <a:p>
            <a:pPr>
              <a:lnSpc>
                <a:spcPct val="170000"/>
              </a:lnSpc>
              <a:buNone/>
            </a:pPr>
            <a:r>
              <a:rPr lang="hr-HR" sz="3500" b="1" dirty="0"/>
              <a:t>seljaci </a:t>
            </a:r>
            <a:r>
              <a:rPr lang="hr-HR" sz="3500" dirty="0"/>
              <a:t>– pošteni, iskreni, pravedni,</a:t>
            </a:r>
            <a:endParaRPr lang="en-US" sz="3500" dirty="0"/>
          </a:p>
          <a:p>
            <a:pPr>
              <a:lnSpc>
                <a:spcPct val="170000"/>
              </a:lnSpc>
              <a:buNone/>
            </a:pPr>
            <a:r>
              <a:rPr lang="hr-HR" sz="3500" b="1" dirty="0"/>
              <a:t>car</a:t>
            </a:r>
            <a:r>
              <a:rPr lang="hr-HR" sz="3500" dirty="0"/>
              <a:t> – pohlepan, sebičan, nezasit, nepromišljen</a:t>
            </a:r>
            <a:endParaRPr lang="en-US" sz="3500" dirty="0"/>
          </a:p>
          <a:p>
            <a:pPr>
              <a:lnSpc>
                <a:spcPct val="170000"/>
              </a:lnSpc>
              <a:buNone/>
            </a:pPr>
            <a:r>
              <a:rPr lang="hr-HR" sz="3500" b="1" dirty="0"/>
              <a:t>mudraci</a:t>
            </a:r>
            <a:r>
              <a:rPr lang="hr-HR" sz="3500" dirty="0"/>
              <a:t> – mudri, iskreni, pravedni</a:t>
            </a:r>
            <a:endParaRPr lang="en-US" sz="3500" dirty="0"/>
          </a:p>
          <a:p>
            <a:pPr>
              <a:buNone/>
            </a:pPr>
            <a:r>
              <a:rPr lang="hr-HR" sz="3500" b="1" dirty="0"/>
              <a:t> </a:t>
            </a:r>
            <a:endParaRPr lang="en-US" sz="3500" dirty="0"/>
          </a:p>
          <a:p>
            <a:pPr>
              <a:lnSpc>
                <a:spcPct val="170000"/>
              </a:lnSpc>
              <a:buNone/>
            </a:pPr>
            <a:r>
              <a:rPr lang="bs-Latn-BA" sz="3500" b="1" dirty="0"/>
              <a:t>Skromnost i pravednost su vrline dobrih ljudi.</a:t>
            </a:r>
            <a:endParaRPr lang="en-US" sz="3500" b="1" dirty="0"/>
          </a:p>
          <a:p>
            <a:pPr>
              <a:lnSpc>
                <a:spcPct val="170000"/>
              </a:lnSpc>
              <a:buNone/>
            </a:pPr>
            <a:r>
              <a:rPr lang="bs-Latn-BA" sz="3500" b="1" dirty="0"/>
              <a:t>Pouka: </a:t>
            </a:r>
            <a:r>
              <a:rPr lang="bs-Latn-BA" sz="3500" dirty="0"/>
              <a:t>“Dobro se dobrim vraća.“</a:t>
            </a:r>
            <a:endParaRPr lang="en-US" sz="3500" dirty="0"/>
          </a:p>
          <a:p>
            <a:pPr>
              <a:lnSpc>
                <a:spcPct val="170000"/>
              </a:lnSpc>
              <a:buNone/>
            </a:pPr>
            <a:r>
              <a:rPr lang="hr-HR" sz="3500" dirty="0"/>
              <a:t>Zadaća:</a:t>
            </a:r>
            <a:r>
              <a:rPr lang="hr-HR" sz="3500" b="1" dirty="0"/>
              <a:t> </a:t>
            </a:r>
            <a:r>
              <a:rPr lang="en-GB" sz="3500" b="1" dirty="0"/>
              <a:t>– </a:t>
            </a:r>
            <a:r>
              <a:rPr lang="en-GB" sz="3500" dirty="0" err="1"/>
              <a:t>Izdvoji</a:t>
            </a:r>
            <a:r>
              <a:rPr lang="en-GB" sz="3500" dirty="0"/>
              <a:t> </a:t>
            </a:r>
            <a:r>
              <a:rPr lang="en-GB" sz="3500" dirty="0" err="1"/>
              <a:t>dio</a:t>
            </a:r>
            <a:r>
              <a:rPr lang="en-GB" sz="3500" dirty="0"/>
              <a:t> </a:t>
            </a:r>
            <a:r>
              <a:rPr lang="en-GB" sz="3500" dirty="0" err="1"/>
              <a:t>priče</a:t>
            </a:r>
            <a:r>
              <a:rPr lang="en-GB" sz="3500" dirty="0"/>
              <a:t> koji </a:t>
            </a:r>
            <a:r>
              <a:rPr lang="en-GB" sz="3500" dirty="0" err="1"/>
              <a:t>ti</a:t>
            </a:r>
            <a:r>
              <a:rPr lang="en-GB" sz="3500" dirty="0"/>
              <a:t> se </a:t>
            </a:r>
            <a:r>
              <a:rPr lang="en-GB" sz="3500" dirty="0" err="1"/>
              <a:t>najviše</a:t>
            </a:r>
            <a:r>
              <a:rPr lang="en-GB" sz="3500" dirty="0"/>
              <a:t> </a:t>
            </a:r>
            <a:r>
              <a:rPr lang="en-GB" sz="3500" dirty="0" err="1"/>
              <a:t>dopao</a:t>
            </a:r>
            <a:r>
              <a:rPr lang="en-GB" sz="3500" dirty="0"/>
              <a:t> </a:t>
            </a:r>
            <a:r>
              <a:rPr lang="en-GB" sz="3500" dirty="0" err="1"/>
              <a:t>i</a:t>
            </a:r>
            <a:r>
              <a:rPr lang="en-GB" sz="3500" dirty="0"/>
              <a:t> </a:t>
            </a:r>
            <a:r>
              <a:rPr lang="en-GB" sz="3500" dirty="0" err="1"/>
              <a:t>objasni</a:t>
            </a:r>
            <a:r>
              <a:rPr lang="en-GB" sz="3500" dirty="0"/>
              <a:t> </a:t>
            </a:r>
            <a:r>
              <a:rPr lang="en-GB" sz="3500" dirty="0" err="1"/>
              <a:t>zašto</a:t>
            </a:r>
            <a:r>
              <a:rPr lang="bs-Latn-BA" sz="3500" dirty="0"/>
              <a:t>,kako bi ti volio/voljela da se priča završila??? Ispričaj.</a:t>
            </a:r>
            <a:endParaRPr lang="en-US" sz="3500" dirty="0"/>
          </a:p>
          <a:p>
            <a:pPr>
              <a:buNone/>
            </a:pPr>
            <a:r>
              <a:rPr lang="hr-HR" sz="3500" dirty="0"/>
              <a:t> </a:t>
            </a:r>
            <a:endParaRPr lang="en-US" sz="3500" dirty="0"/>
          </a:p>
          <a:p>
            <a:pPr>
              <a:buNone/>
            </a:pPr>
            <a:r>
              <a:rPr lang="en-US" sz="3500" b="1" dirty="0"/>
              <a:t> </a:t>
            </a:r>
            <a:endParaRPr lang="en-US" sz="3500" dirty="0"/>
          </a:p>
          <a:p>
            <a:pPr>
              <a:buNone/>
            </a:pPr>
            <a:endParaRPr lang="en-US" dirty="0"/>
          </a:p>
        </p:txBody>
      </p:sp>
      <p:pic>
        <p:nvPicPr>
          <p:cNvPr id="17410" name="Picture 2" descr="viber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219200"/>
            <a:ext cx="27432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239</Words>
  <Application>Microsoft Office PowerPoint</Application>
  <PresentationFormat>Prikaz na ekranu (4:3)</PresentationFormat>
  <Paragraphs>32</Paragraphs>
  <Slides>5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prezentacija</vt:lpstr>
      <vt:lpstr>PowerPoint prezentacija</vt:lpstr>
      <vt:lpstr>PowerPoint prezentacija</vt:lpstr>
      <vt:lpstr>PowerPoint prezentacija</vt:lpstr>
      <vt:lpstr>              Radna tekstu „ Ćup sa zlatom“                                                    Jermenska narodna priča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Frasto</dc:creator>
  <cp:lastModifiedBy>Lejla Mušanović</cp:lastModifiedBy>
  <cp:revision>9</cp:revision>
  <dcterms:created xsi:type="dcterms:W3CDTF">2016-11-13T22:51:36Z</dcterms:created>
  <dcterms:modified xsi:type="dcterms:W3CDTF">2026-06-01T20:00:24Z</dcterms:modified>
</cp:coreProperties>
</file>