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4"/>
  </p:sldMasterIdLst>
  <p:sldIdLst>
    <p:sldId id="256" r:id="rId5"/>
    <p:sldId id="258" r:id="rId6"/>
    <p:sldId id="260" r:id="rId7"/>
    <p:sldId id="261" r:id="rId8"/>
    <p:sldId id="262" r:id="rId9"/>
    <p:sldId id="263" r:id="rId10"/>
    <p:sldId id="264" r:id="rId11"/>
    <p:sldId id="266" r:id="rId12"/>
    <p:sldId id="267" r:id="rId13"/>
    <p:sldId id="268" r:id="rId14"/>
    <p:sldId id="257" r:id="rId15"/>
    <p:sldId id="265" r:id="rId16"/>
    <p:sldId id="269" r:id="rId17"/>
    <p:sldId id="270" r:id="rId18"/>
    <p:sldId id="259"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90" autoAdjust="0"/>
    <p:restoredTop sz="94660"/>
  </p:normalViewPr>
  <p:slideViewPr>
    <p:cSldViewPr>
      <p:cViewPr varScale="1">
        <p:scale>
          <a:sx n="78" d="100"/>
          <a:sy n="78" d="100"/>
        </p:scale>
        <p:origin x="734" y="6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277672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161060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1336195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3563910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2886747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44703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263054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3738443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374940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3817587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63803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23363925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223356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3334871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15255725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5AC962F-106B-4A0B-84E3-BAC43A674C72}" type="slidenum">
              <a:rPr lang="en-US" smtClean="0"/>
              <a:t>‹#›</a:t>
            </a:fld>
            <a:endParaRPr lang="en-US" dirty="0"/>
          </a:p>
        </p:txBody>
      </p:sp>
    </p:spTree>
    <p:extLst>
      <p:ext uri="{BB962C8B-B14F-4D97-AF65-F5344CB8AC3E}">
        <p14:creationId xmlns:p14="http://schemas.microsoft.com/office/powerpoint/2010/main" val="220716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5AC962F-106B-4A0B-84E3-BAC43A674C72}" type="slidenum">
              <a:rPr lang="en-US" smtClean="0"/>
              <a:t>‹#›</a:t>
            </a:fld>
            <a:endParaRPr lang="en-US" dirty="0"/>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554733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97DC79-B4D1-4476-BEBA-B40C14267E76}"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5AC962F-106B-4A0B-84E3-BAC43A674C72}" type="slidenum">
              <a:rPr lang="en-US" smtClean="0"/>
              <a:t>‹#›</a:t>
            </a:fld>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5536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697DC79-B4D1-4476-BEBA-B40C14267E76}" type="datetimeFigureOut">
              <a:rPr lang="en-US" smtClean="0"/>
              <a:t>4/9/2026</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A5AC962F-106B-4A0B-84E3-BAC43A674C72}" type="slidenum">
              <a:rPr lang="en-US" smtClean="0"/>
              <a:t>‹#›</a:t>
            </a:fld>
            <a:endParaRPr lang="en-US" dirty="0"/>
          </a:p>
        </p:txBody>
      </p:sp>
    </p:spTree>
    <p:extLst>
      <p:ext uri="{BB962C8B-B14F-4D97-AF65-F5344CB8AC3E}">
        <p14:creationId xmlns:p14="http://schemas.microsoft.com/office/powerpoint/2010/main" val="3486063100"/>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 id="2147483777" r:id="rId18"/>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M0xN-ejmQyQ&amp;t=1s" TargetMode="External"/><Relationship Id="rId2" Type="http://schemas.openxmlformats.org/officeDocument/2006/relationships/hyperlink" Target="file:///C:\Users\xxx\Downloads" TargetMode="Externa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watch?v=8uzbyI2Qv3s&amp;t=18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8" Type="http://schemas.openxmlformats.org/officeDocument/2006/relationships/hyperlink" Target="http://romni.net/2016/01/19/romska-nosnja-2/" TargetMode="External"/><Relationship Id="rId13" Type="http://schemas.openxmlformats.org/officeDocument/2006/relationships/hyperlink" Target="http://radiomitrovicasever.com/2021/04/08/obelezava-se-svetski-dan-roma/" TargetMode="External"/><Relationship Id="rId3" Type="http://schemas.openxmlformats.org/officeDocument/2006/relationships/hyperlink" Target="https://ba.n1info.com/vijesti/bajramovic-romski-jezik-u-skolama-tuzlanskog-kantona-od-septembra/" TargetMode="External"/><Relationship Id="rId7" Type="http://schemas.openxmlformats.org/officeDocument/2006/relationships/hyperlink" Target="https://romadaje.org/istorija-kultura-i-tradicija-roma-i-romkinja/" TargetMode="External"/><Relationship Id="rId12" Type="http://schemas.openxmlformats.org/officeDocument/2006/relationships/hyperlink" Target="https://radioilijas.ba/danas-je-svjetski-dan-roma/" TargetMode="External"/><Relationship Id="rId17" Type="http://schemas.openxmlformats.org/officeDocument/2006/relationships/hyperlink" Target="https://www.aa.com.tr/ba/kultura-i-umjetnost/epizoda-u-%C5%BEivotu-bera%C4%8Da-%C5%BEeljeza-danisa-tanovi%C4%87a-otvara-19-sff/237360" TargetMode="External"/><Relationship Id="rId2" Type="http://schemas.openxmlformats.org/officeDocument/2006/relationships/hyperlink" Target="https://www.youtube.com/watch?v=M0xN-ejmQyQ&amp;t=1s" TargetMode="External"/><Relationship Id="rId16" Type="http://schemas.openxmlformats.org/officeDocument/2006/relationships/hyperlink" Target="https://www.jutarnji.hr/kultura/film" TargetMode="External"/><Relationship Id="rId1" Type="http://schemas.openxmlformats.org/officeDocument/2006/relationships/slideLayout" Target="../slideLayouts/slideLayout2.xml"/><Relationship Id="rId6" Type="http://schemas.openxmlformats.org/officeDocument/2006/relationships/hyperlink" Target="https://bljesak.info/kultura/flash/romi-proslavljaju-alidun/92283" TargetMode="External"/><Relationship Id="rId11" Type="http://schemas.openxmlformats.org/officeDocument/2006/relationships/hyperlink" Target="https://www.scribd.com/document/358584601/Djelem-Djelem-Instrumental-Radojka-Zivkovic" TargetMode="External"/><Relationship Id="rId5" Type="http://schemas.openxmlformats.org/officeDocument/2006/relationships/hyperlink" Target="https://www.osce.org/files/f/documents/8/2/406001.pdf" TargetMode="External"/><Relationship Id="rId15" Type="http://schemas.openxmlformats.org/officeDocument/2006/relationships/hyperlink" Target="https://padlet.com/medihabiber/b8ikth9xsbp5ghr5" TargetMode="External"/><Relationship Id="rId10" Type="http://schemas.openxmlformats.org/officeDocument/2006/relationships/hyperlink" Target="https://partidaromilor.ro/flamenco-identitatea-comunitatii-etnice-de-romi/" TargetMode="External"/><Relationship Id="rId4" Type="http://schemas.openxmlformats.org/officeDocument/2006/relationships/hyperlink" Target="https://www.reyn.eu/wp-content/uploads/2018/07/2014_DOSTA_TOOLKIT_A5.pdf" TargetMode="External"/><Relationship Id="rId9" Type="http://schemas.openxmlformats.org/officeDocument/2006/relationships/hyperlink" Target="http://www.narodnenosnje.net/" TargetMode="External"/><Relationship Id="rId14" Type="http://schemas.openxmlformats.org/officeDocument/2006/relationships/hyperlink" Target="https://trecaosnovna.edu.ba/medunarodni-dan-rom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539552" y="260648"/>
            <a:ext cx="7772400" cy="1470025"/>
          </a:xfrm>
        </p:spPr>
        <p:txBody>
          <a:bodyPr>
            <a:normAutofit/>
          </a:bodyPr>
          <a:lstStyle/>
          <a:p>
            <a:r>
              <a:rPr lang="sr-Latn-RS" sz="4800" b="1" dirty="0"/>
              <a:t>ROMI</a:t>
            </a:r>
            <a:endParaRPr lang="en-US" sz="4800" b="1" dirty="0"/>
          </a:p>
        </p:txBody>
      </p:sp>
      <p:sp>
        <p:nvSpPr>
          <p:cNvPr id="3" name="Subtitle 2"/>
          <p:cNvSpPr>
            <a:spLocks noGrp="1"/>
          </p:cNvSpPr>
          <p:nvPr>
            <p:ph type="subTitle" idx="1"/>
          </p:nvPr>
        </p:nvSpPr>
        <p:spPr>
          <a:xfrm>
            <a:off x="2411760" y="5455256"/>
            <a:ext cx="6215085" cy="1402744"/>
          </a:xfrm>
        </p:spPr>
        <p:txBody>
          <a:bodyPr/>
          <a:lstStyle/>
          <a:p>
            <a:r>
              <a:rPr lang="sr-Latn-BA" b="1" dirty="0">
                <a:solidFill>
                  <a:schemeClr val="tx1"/>
                </a:solidFill>
              </a:rPr>
              <a:t>Nacionalne manjine u BiH</a:t>
            </a:r>
          </a:p>
        </p:txBody>
      </p:sp>
    </p:spTree>
    <p:extLst>
      <p:ext uri="{BB962C8B-B14F-4D97-AF65-F5344CB8AC3E}">
        <p14:creationId xmlns:p14="http://schemas.microsoft.com/office/powerpoint/2010/main" val="29038359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36096" y="188640"/>
            <a:ext cx="3008313" cy="1146076"/>
          </a:xfrm>
        </p:spPr>
        <p:txBody>
          <a:bodyPr/>
          <a:lstStyle/>
          <a:p>
            <a:r>
              <a:rPr lang="sr-Latn-RS" dirty="0"/>
              <a:t>KO SU ROMI ?</a:t>
            </a:r>
            <a:endParaRPr lang="en-US" dirty="0"/>
          </a:p>
        </p:txBody>
      </p:sp>
      <p:sp>
        <p:nvSpPr>
          <p:cNvPr id="3" name="Content Placeholder 2"/>
          <p:cNvSpPr>
            <a:spLocks noGrp="1"/>
          </p:cNvSpPr>
          <p:nvPr>
            <p:ph idx="1"/>
          </p:nvPr>
        </p:nvSpPr>
        <p:spPr>
          <a:xfrm>
            <a:off x="683568" y="620688"/>
            <a:ext cx="4284911" cy="5853113"/>
          </a:xfrm>
        </p:spPr>
        <p:txBody>
          <a:bodyPr>
            <a:normAutofit/>
          </a:bodyPr>
          <a:lstStyle/>
          <a:p>
            <a:pPr marL="0" lvl="0" indent="0">
              <a:lnSpc>
                <a:spcPct val="125000"/>
              </a:lnSpc>
              <a:buNone/>
            </a:pPr>
            <a:r>
              <a:rPr lang="sr-Latn-BA" sz="2000" dirty="0">
                <a:solidFill>
                  <a:prstClr val="black">
                    <a:lumMod val="50000"/>
                    <a:lumOff val="50000"/>
                  </a:prstClr>
                </a:solidFill>
              </a:rPr>
              <a:t>Romi su tradicionalno nomadski narod. Vjeruje se da su napustili Indiju oko 1000. godine i da su prošli kroz zemlje koje su danas obuhvaćene granicama Afganistana, Irana, Jemena i Turske. Početkom 14. stoljeća Romi dolaze na Balkan. </a:t>
            </a:r>
          </a:p>
          <a:p>
            <a:pPr marL="0" lvl="0" indent="0">
              <a:lnSpc>
                <a:spcPct val="125000"/>
              </a:lnSpc>
              <a:buNone/>
            </a:pPr>
            <a:r>
              <a:rPr lang="sr-Latn-BA" sz="2000" dirty="0">
                <a:solidFill>
                  <a:prstClr val="black">
                    <a:lumMod val="50000"/>
                    <a:lumOff val="50000"/>
                  </a:prstClr>
                </a:solidFill>
              </a:rPr>
              <a:t>Romi se prvi put  spominju u Bosni 1574. godine, kad je sultan Selim II izdao ferman kojim je odobrio porezne olakšice Romima koji rade u rudnicima.</a:t>
            </a:r>
          </a:p>
          <a:p>
            <a:endParaRPr lang="sr-Latn-RS"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492896"/>
            <a:ext cx="3699851" cy="2585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325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r-Latn-RS" dirty="0"/>
              <a:t>Predrasude o Romima</a:t>
            </a:r>
            <a:endParaRPr lang="en-US" dirty="0"/>
          </a:p>
        </p:txBody>
      </p:sp>
      <p:sp>
        <p:nvSpPr>
          <p:cNvPr id="3" name="Content Placeholder 2"/>
          <p:cNvSpPr>
            <a:spLocks noGrp="1"/>
          </p:cNvSpPr>
          <p:nvPr>
            <p:ph idx="1"/>
          </p:nvPr>
        </p:nvSpPr>
        <p:spPr/>
        <p:txBody>
          <a:bodyPr>
            <a:normAutofit/>
          </a:bodyPr>
          <a:lstStyle/>
          <a:p>
            <a:r>
              <a:rPr lang="sr-Latn-RS" dirty="0"/>
              <a:t>Često možemo čuti da </a:t>
            </a:r>
            <a:r>
              <a:rPr lang="en-US" dirty="0"/>
              <a:t> su </a:t>
            </a:r>
            <a:r>
              <a:rPr lang="sr-Latn-RS" dirty="0"/>
              <a:t> to </a:t>
            </a:r>
            <a:r>
              <a:rPr lang="en-US" dirty="0"/>
              <a:t>“samo Cigani”</a:t>
            </a:r>
            <a:r>
              <a:rPr lang="sr-Latn-RS" dirty="0"/>
              <a:t>                   što je uvredljivo </a:t>
            </a:r>
          </a:p>
          <a:p>
            <a:r>
              <a:rPr lang="sr-Latn-RS" dirty="0"/>
              <a:t>Kradljivci </a:t>
            </a:r>
          </a:p>
          <a:p>
            <a:r>
              <a:rPr lang="sr-Latn-RS" dirty="0"/>
              <a:t>Kradljivci djece</a:t>
            </a:r>
          </a:p>
          <a:p>
            <a:r>
              <a:rPr lang="sr-Latn-RS" dirty="0"/>
              <a:t>Prljavi </a:t>
            </a:r>
          </a:p>
          <a:p>
            <a:r>
              <a:rPr lang="sr-Latn-RS" dirty="0"/>
              <a:t>Neuredni </a:t>
            </a:r>
          </a:p>
          <a:p>
            <a:r>
              <a:rPr lang="sr-Latn-RS" dirty="0"/>
              <a:t>Siromašni </a:t>
            </a:r>
          </a:p>
          <a:p>
            <a:r>
              <a:rPr lang="sr-Latn-RS" dirty="0"/>
              <a:t>Neradnici</a:t>
            </a:r>
          </a:p>
          <a:p>
            <a:r>
              <a:rPr lang="sr-Latn-RS" dirty="0"/>
              <a:t>Nepismeni </a:t>
            </a:r>
          </a:p>
          <a:p>
            <a:r>
              <a:rPr lang="sr-Latn-RS" dirty="0"/>
              <a:t>Dileri i ovisnici</a:t>
            </a:r>
          </a:p>
          <a:p>
            <a:endParaRPr lang="sr-Latn-RS" dirty="0"/>
          </a:p>
          <a:p>
            <a:endParaRPr lang="sr-Latn-RS" dirty="0"/>
          </a:p>
          <a:p>
            <a:endParaRPr lang="en-US"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8764" t="31061" r="29787" b="16475"/>
          <a:stretch/>
        </p:blipFill>
        <p:spPr bwMode="auto">
          <a:xfrm>
            <a:off x="5076056" y="2204864"/>
            <a:ext cx="2952328" cy="4061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27936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20688"/>
          </a:xfrm>
        </p:spPr>
        <p:txBody>
          <a:bodyPr>
            <a:normAutofit/>
          </a:bodyPr>
          <a:lstStyle/>
          <a:p>
            <a:r>
              <a:rPr lang="sr-Latn-RS" sz="3200" dirty="0"/>
              <a:t>Životna priča jedne romske porodice...</a:t>
            </a:r>
            <a:endParaRPr lang="en-US" sz="3200" dirty="0"/>
          </a:p>
        </p:txBody>
      </p:sp>
      <p:sp>
        <p:nvSpPr>
          <p:cNvPr id="3" name="Content Placeholder 2"/>
          <p:cNvSpPr>
            <a:spLocks noGrp="1"/>
          </p:cNvSpPr>
          <p:nvPr>
            <p:ph idx="1"/>
          </p:nvPr>
        </p:nvSpPr>
        <p:spPr>
          <a:xfrm>
            <a:off x="323528" y="620688"/>
            <a:ext cx="8712968" cy="6120680"/>
          </a:xfrm>
        </p:spPr>
        <p:txBody>
          <a:bodyPr>
            <a:noAutofit/>
          </a:bodyPr>
          <a:lstStyle/>
          <a:p>
            <a:r>
              <a:rPr lang="vi-VN" sz="2000" dirty="0"/>
              <a:t>Zahid Fafulović (46), muzičar i prodavač rabljene robe “Prije rata sam radio kao pjevač amater i učestvovao u muzičkim takmičenjima. Jednom sam dobio prvu nagradu na takmičenju i osvojio naslov “prvog glasa Viteza”. Drugom prilikom sam dobio priznanje kao najbolji pjevač romske muzike u Jugoslaviji, na muzičkom takmičenju održanom u Šapcu u Srbiji. Danas sam ponosni otac četvoro djece i djed troje unučadi. Sva moja djeca su školovana ili se trenutno školuju. Supruga i ja mnogo radimo i nastojimo pružiti normalan život našoj porodici. Zarađujemo prodajući polovnu robu na pijaci. Na zeničku pijacu idemo najmanje tri puta sedmično, da bismo mogli zaraditi dovoljno za školovanje naše djece. Moji brat i sestra žive u inostranstvu i pomažu mi sa školovanjem djece i nabavkom svega što je potrebno za normalan život. Uobičajena je pretpostavka da osoba romske narodnosti koja svira i pjeva, samo želi zarađivati muziciranjem na svadbama i zabavama. </a:t>
            </a:r>
            <a:r>
              <a:rPr lang="vi-VN" sz="1800" dirty="0">
                <a:solidFill>
                  <a:prstClr val="black">
                    <a:lumMod val="50000"/>
                    <a:lumOff val="50000"/>
                  </a:prstClr>
                </a:solidFill>
              </a:rPr>
              <a:t>To je predrasuda koja postoji o nama Romima i našoj muzici. </a:t>
            </a:r>
            <a:r>
              <a:rPr lang="vi-VN" sz="2000" dirty="0">
                <a:solidFill>
                  <a:prstClr val="black">
                    <a:lumMod val="50000"/>
                    <a:lumOff val="50000"/>
                  </a:prstClr>
                </a:solidFill>
              </a:rPr>
              <a:t>Šteta je što se naša kultura i muzika ne vrednuju dovoljno u našoj zemlji. Moja porodica voli muziku, i smatramo se talentovanima, ali ne bavimo se muzikom profesionalno, jer na taj način ne možemo zaraditi dovoljno za život. </a:t>
            </a:r>
            <a:endParaRPr lang="en-US" sz="2000" dirty="0"/>
          </a:p>
        </p:txBody>
      </p:sp>
    </p:spTree>
    <p:extLst>
      <p:ext uri="{BB962C8B-B14F-4D97-AF65-F5344CB8AC3E}">
        <p14:creationId xmlns:p14="http://schemas.microsoft.com/office/powerpoint/2010/main" val="3857333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96752"/>
          </a:xfrm>
        </p:spPr>
        <p:txBody>
          <a:bodyPr/>
          <a:lstStyle/>
          <a:p>
            <a:r>
              <a:rPr lang="sr-Latn-RS" sz="3200" dirty="0">
                <a:solidFill>
                  <a:srgbClr val="2F5897"/>
                </a:solidFill>
              </a:rPr>
              <a:t>Životna priča jedne romske porodice...</a:t>
            </a:r>
            <a:endParaRPr lang="en-US" dirty="0"/>
          </a:p>
        </p:txBody>
      </p:sp>
      <p:sp>
        <p:nvSpPr>
          <p:cNvPr id="3" name="Content Placeholder 2"/>
          <p:cNvSpPr>
            <a:spLocks noGrp="1"/>
          </p:cNvSpPr>
          <p:nvPr>
            <p:ph idx="1"/>
          </p:nvPr>
        </p:nvSpPr>
        <p:spPr>
          <a:xfrm>
            <a:off x="457200" y="1600201"/>
            <a:ext cx="3898775" cy="3989040"/>
          </a:xfrm>
        </p:spPr>
        <p:txBody>
          <a:bodyPr>
            <a:noAutofit/>
          </a:bodyPr>
          <a:lstStyle/>
          <a:p>
            <a:pPr lvl="0"/>
            <a:r>
              <a:rPr lang="vi-VN" sz="2000" dirty="0">
                <a:solidFill>
                  <a:prstClr val="black">
                    <a:lumMod val="50000"/>
                    <a:lumOff val="50000"/>
                  </a:prstClr>
                </a:solidFill>
              </a:rPr>
              <a:t>Pjevamo i sviramo jer nam to pričinjava zadovoljstvo. Moj sin svira violinu u školi tri godine. Voli svirati klasične kompozicije, a posebno voli Mozarta. Njegova nastavnica kaže da je on jedan od njenih najboljih učenika. Nadam se da će dobiti stipendiju i nastaviti svirati klasičnu muziku. Da bi ostvario taj cilj, on mora ići u muzičku školu još pet godina”.</a:t>
            </a:r>
            <a:endParaRPr lang="en-US" sz="2000" dirty="0">
              <a:solidFill>
                <a:prstClr val="black">
                  <a:lumMod val="50000"/>
                  <a:lumOff val="50000"/>
                </a:prstClr>
              </a:solidFill>
            </a:endParaRPr>
          </a:p>
          <a:p>
            <a:endParaRPr lang="en-US" sz="2000" dirty="0"/>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583" t="17732" r="25000" b="5017"/>
          <a:stretch/>
        </p:blipFill>
        <p:spPr bwMode="auto">
          <a:xfrm>
            <a:off x="4644008" y="1556792"/>
            <a:ext cx="3927625" cy="396044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434956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sr-Latn-RS" sz="3600" dirty="0"/>
              <a:t>Romski praznici </a:t>
            </a:r>
            <a:endParaRPr lang="en-US" sz="3600" dirty="0"/>
          </a:p>
        </p:txBody>
      </p:sp>
      <p:sp>
        <p:nvSpPr>
          <p:cNvPr id="3" name="Content Placeholder 2"/>
          <p:cNvSpPr>
            <a:spLocks noGrp="1"/>
          </p:cNvSpPr>
          <p:nvPr>
            <p:ph idx="1"/>
          </p:nvPr>
        </p:nvSpPr>
        <p:spPr>
          <a:xfrm>
            <a:off x="395536" y="1052736"/>
            <a:ext cx="8496944" cy="5328592"/>
          </a:xfrm>
        </p:spPr>
        <p:txBody>
          <a:bodyPr>
            <a:normAutofit/>
          </a:bodyPr>
          <a:lstStyle/>
          <a:p>
            <a:r>
              <a:rPr lang="vi-VN" dirty="0"/>
              <a:t>Vjera većine Roma predstavlja mješavinu vjera društv</a:t>
            </a:r>
            <a:r>
              <a:rPr lang="sr-Latn-RS" dirty="0">
                <a:latin typeface="Tahoma" pitchFamily="34" charset="0"/>
                <a:ea typeface="Tahoma" pitchFamily="34" charset="0"/>
                <a:cs typeface="Tahoma" pitchFamily="34" charset="0"/>
              </a:rPr>
              <a:t>a</a:t>
            </a:r>
            <a:r>
              <a:rPr lang="vi-VN" dirty="0">
                <a:latin typeface="Tahoma" pitchFamily="34" charset="0"/>
                <a:ea typeface="Tahoma" pitchFamily="34" charset="0"/>
                <a:cs typeface="Tahoma" pitchFamily="34" charset="0"/>
              </a:rPr>
              <a:t> </a:t>
            </a:r>
            <a:r>
              <a:rPr lang="vi-VN" dirty="0"/>
              <a:t>kojem pripadaju i njihovih vjerovanja koja su sa sobo</a:t>
            </a:r>
            <a:r>
              <a:rPr lang="sr-Latn-RS" dirty="0"/>
              <a:t>m</a:t>
            </a:r>
            <a:r>
              <a:rPr lang="vi-VN" dirty="0"/>
              <a:t> donijeli njihovi preci iz Indije.</a:t>
            </a:r>
          </a:p>
          <a:p>
            <a:r>
              <a:rPr lang="vi-VN" b="1" dirty="0"/>
              <a:t>Đurđevdan</a:t>
            </a:r>
            <a:r>
              <a:rPr lang="vi-VN" dirty="0"/>
              <a:t> se obilježava 6. maja. Tog dana Romi se kupaju u vodi sa cvjetovima. On označava dolazak ljeta.</a:t>
            </a:r>
            <a:r>
              <a:rPr lang="sr-Latn-RS" dirty="0"/>
              <a:t> </a:t>
            </a:r>
            <a:r>
              <a:rPr lang="vi-VN" dirty="0"/>
              <a:t>U prošlosti je Đurđevdan označavao kraj hladnih dana, vrijeme za </a:t>
            </a:r>
            <a:r>
              <a:rPr lang="sr-Latn-RS" dirty="0">
                <a:latin typeface="Tahoma" pitchFamily="34" charset="0"/>
                <a:ea typeface="Tahoma" pitchFamily="34" charset="0"/>
                <a:cs typeface="Tahoma" pitchFamily="34" charset="0"/>
              </a:rPr>
              <a:t>Rome</a:t>
            </a:r>
            <a:r>
              <a:rPr lang="vi-VN" dirty="0"/>
              <a:t> da sa svojim čergama ponovno krenu na dalek put</a:t>
            </a:r>
            <a:r>
              <a:rPr lang="sr-Latn-RS" dirty="0"/>
              <a:t>.                                                                                             </a:t>
            </a:r>
            <a:r>
              <a:rPr lang="vi-VN" dirty="0"/>
              <a:t>Danas je to praznik radosti,</a:t>
            </a:r>
            <a:r>
              <a:rPr lang="sr-Latn-RS" dirty="0"/>
              <a:t>                                                                   </a:t>
            </a:r>
            <a:r>
              <a:rPr lang="vi-VN" dirty="0"/>
              <a:t> prepun simbolike. </a:t>
            </a:r>
            <a:r>
              <a:rPr lang="sr-Latn-RS" dirty="0"/>
              <a:t>                                                                                                        </a:t>
            </a:r>
            <a:r>
              <a:rPr lang="vi-VN" dirty="0"/>
              <a:t>Cvijeće za</a:t>
            </a:r>
            <a:r>
              <a:rPr lang="sr-Latn-RS" dirty="0"/>
              <a:t>                                                                                            </a:t>
            </a:r>
            <a:r>
              <a:rPr lang="vi-VN" dirty="0"/>
              <a:t> plodnost i rađanje. </a:t>
            </a:r>
            <a:r>
              <a:rPr lang="sr-Latn-RS" dirty="0"/>
              <a:t>                                                                </a:t>
            </a:r>
            <a:r>
              <a:rPr lang="vi-VN" dirty="0"/>
              <a:t>Voda za brisanje grijeha i </a:t>
            </a:r>
            <a:r>
              <a:rPr lang="sr-Latn-RS" dirty="0"/>
              <a:t>                                                                                                              </a:t>
            </a:r>
            <a:r>
              <a:rPr lang="vi-VN" dirty="0"/>
              <a:t>novi </a:t>
            </a:r>
            <a:r>
              <a:rPr lang="vi-VN" dirty="0">
                <a:solidFill>
                  <a:prstClr val="black">
                    <a:lumMod val="50000"/>
                    <a:lumOff val="50000"/>
                  </a:prstClr>
                </a:solidFill>
              </a:rPr>
              <a:t>početak. </a:t>
            </a:r>
            <a:r>
              <a:rPr lang="sr-Latn-RS" dirty="0">
                <a:solidFill>
                  <a:prstClr val="black">
                    <a:lumMod val="50000"/>
                    <a:lumOff val="50000"/>
                  </a:prstClr>
                </a:solidFill>
              </a:rPr>
              <a:t>                                                                         </a:t>
            </a:r>
            <a:r>
              <a:rPr lang="vi-VN" dirty="0"/>
              <a:t>Vatra za bolje dane.</a:t>
            </a:r>
          </a:p>
          <a:p>
            <a:endParaRPr lang="sr-Latn-RS" dirty="0"/>
          </a:p>
          <a:p>
            <a:endParaRPr lang="vi-VN" dirty="0"/>
          </a:p>
          <a:p>
            <a:endParaRPr lang="en-US"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3501008"/>
            <a:ext cx="397407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9254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sr-Latn-RS" sz="3600" dirty="0"/>
              <a:t>Romski praznici</a:t>
            </a:r>
            <a:endParaRPr lang="en-US" sz="3600" dirty="0"/>
          </a:p>
        </p:txBody>
      </p:sp>
      <p:sp>
        <p:nvSpPr>
          <p:cNvPr id="3" name="Content Placeholder 2"/>
          <p:cNvSpPr>
            <a:spLocks noGrp="1"/>
          </p:cNvSpPr>
          <p:nvPr>
            <p:ph idx="1"/>
          </p:nvPr>
        </p:nvSpPr>
        <p:spPr>
          <a:xfrm>
            <a:off x="457200" y="1600200"/>
            <a:ext cx="4690864" cy="4525963"/>
          </a:xfrm>
        </p:spPr>
        <p:txBody>
          <a:bodyPr>
            <a:normAutofit/>
          </a:bodyPr>
          <a:lstStyle/>
          <a:p>
            <a:pPr lvl="0"/>
            <a:r>
              <a:rPr lang="vi-VN" dirty="0">
                <a:solidFill>
                  <a:prstClr val="black">
                    <a:lumMod val="50000"/>
                    <a:lumOff val="50000"/>
                  </a:prstClr>
                </a:solidFill>
                <a:latin typeface="Tahoma" pitchFamily="34" charset="0"/>
                <a:ea typeface="Tahoma" pitchFamily="34" charset="0"/>
                <a:cs typeface="Tahoma" pitchFamily="34" charset="0"/>
              </a:rPr>
              <a:t>Početak jeseni i kraj ljeta obilježavaju 2. augusta na praznik</a:t>
            </a:r>
            <a:r>
              <a:rPr lang="vi-VN" b="1" dirty="0">
                <a:solidFill>
                  <a:prstClr val="black">
                    <a:lumMod val="50000"/>
                    <a:lumOff val="50000"/>
                  </a:prstClr>
                </a:solidFill>
                <a:latin typeface="Tahoma" pitchFamily="34" charset="0"/>
                <a:ea typeface="Tahoma" pitchFamily="34" charset="0"/>
                <a:cs typeface="Tahoma" pitchFamily="34" charset="0"/>
              </a:rPr>
              <a:t> Aliđun </a:t>
            </a:r>
            <a:r>
              <a:rPr lang="vi-VN" dirty="0">
                <a:solidFill>
                  <a:prstClr val="black">
                    <a:lumMod val="50000"/>
                    <a:lumOff val="50000"/>
                  </a:prstClr>
                </a:solidFill>
                <a:latin typeface="Tahoma" pitchFamily="34" charset="0"/>
                <a:ea typeface="Tahoma" pitchFamily="34" charset="0"/>
                <a:cs typeface="Tahoma" pitchFamily="34" charset="0"/>
              </a:rPr>
              <a:t>ili</a:t>
            </a:r>
            <a:r>
              <a:rPr lang="vi-VN" b="1" dirty="0">
                <a:solidFill>
                  <a:prstClr val="black">
                    <a:lumMod val="50000"/>
                    <a:lumOff val="50000"/>
                  </a:prstClr>
                </a:solidFill>
                <a:latin typeface="Tahoma" pitchFamily="34" charset="0"/>
                <a:ea typeface="Tahoma" pitchFamily="34" charset="0"/>
                <a:cs typeface="Tahoma" pitchFamily="34" charset="0"/>
              </a:rPr>
              <a:t> Ilindan.</a:t>
            </a:r>
            <a:r>
              <a:rPr lang="sr-Latn-RS" b="1" dirty="0">
                <a:solidFill>
                  <a:prstClr val="black">
                    <a:lumMod val="50000"/>
                    <a:lumOff val="50000"/>
                  </a:prstClr>
                </a:solidFill>
                <a:latin typeface="Tahoma" pitchFamily="34" charset="0"/>
                <a:ea typeface="Tahoma" pitchFamily="34" charset="0"/>
                <a:cs typeface="Tahoma" pitchFamily="34" charset="0"/>
              </a:rPr>
              <a:t>    </a:t>
            </a:r>
            <a:r>
              <a:rPr lang="sr-Latn-RS" b="1" dirty="0">
                <a:solidFill>
                  <a:prstClr val="black">
                    <a:lumMod val="50000"/>
                    <a:lumOff val="50000"/>
                  </a:prstClr>
                </a:solidFill>
              </a:rPr>
              <a:t>             </a:t>
            </a:r>
            <a:r>
              <a:rPr lang="en-US" dirty="0">
                <a:latin typeface="Tahoma" pitchFamily="34" charset="0"/>
                <a:ea typeface="Tahoma" pitchFamily="34" charset="0"/>
                <a:cs typeface="Tahoma" pitchFamily="34" charset="0"/>
              </a:rPr>
              <a:t>Za Rome  je  taj</a:t>
            </a:r>
            <a:r>
              <a:rPr lang="sr-Latn-RS" dirty="0">
                <a:latin typeface="Tahoma" pitchFamily="34" charset="0"/>
                <a:ea typeface="Tahoma" pitchFamily="34" charset="0"/>
                <a:cs typeface="Tahoma" pitchFamily="34" charset="0"/>
              </a:rPr>
              <a:t> </a:t>
            </a:r>
            <a:r>
              <a:rPr lang="en-US" dirty="0">
                <a:latin typeface="Tahoma" pitchFamily="34" charset="0"/>
                <a:ea typeface="Tahoma" pitchFamily="34" charset="0"/>
                <a:cs typeface="Tahoma" pitchFamily="34" charset="0"/>
              </a:rPr>
              <a:t>dan  značajan,  jer  sumiraju</a:t>
            </a:r>
            <a:r>
              <a:rPr lang="sr-Latn-RS" dirty="0">
                <a:latin typeface="Tahoma" pitchFamily="34" charset="0"/>
                <a:ea typeface="Tahoma" pitchFamily="34" charset="0"/>
                <a:cs typeface="Tahoma" pitchFamily="34" charset="0"/>
              </a:rPr>
              <a:t> </a:t>
            </a:r>
            <a:r>
              <a:rPr lang="en-US" dirty="0">
                <a:latin typeface="Tahoma" pitchFamily="34" charset="0"/>
                <a:ea typeface="Tahoma" pitchFamily="34" charset="0"/>
                <a:cs typeface="Tahoma" pitchFamily="34" charset="0"/>
              </a:rPr>
              <a:t>svoje uspjehe  i nespjehe, zaradu i gubitke koju su ostvarili tokom ljeta i počinju pripreme za zimu. Na sve strane se lože vatre, peku jagnjad, igra se, pjeva i </a:t>
            </a:r>
            <a:r>
              <a:rPr lang="sr-Latn-BA" noProof="1">
                <a:latin typeface="Tahoma" pitchFamily="34" charset="0"/>
                <a:ea typeface="Tahoma" pitchFamily="34" charset="0"/>
                <a:cs typeface="Tahoma" pitchFamily="34" charset="0"/>
              </a:rPr>
              <a:t>veseli.</a:t>
            </a:r>
          </a:p>
          <a:p>
            <a:pPr lvl="0"/>
            <a:r>
              <a:rPr lang="sr-Latn-RS" dirty="0">
                <a:solidFill>
                  <a:prstClr val="black">
                    <a:lumMod val="50000"/>
                    <a:lumOff val="50000"/>
                  </a:prstClr>
                </a:solidFill>
                <a:latin typeface="Tahoma" pitchFamily="34" charset="0"/>
                <a:ea typeface="Tahoma" pitchFamily="34" charset="0"/>
                <a:cs typeface="Tahoma" pitchFamily="34" charset="0"/>
              </a:rPr>
              <a:t>8.aprila se obilježava Svjetski dan Roma.</a:t>
            </a:r>
            <a:endParaRPr lang="vi-VN" dirty="0">
              <a:solidFill>
                <a:prstClr val="black">
                  <a:lumMod val="50000"/>
                  <a:lumOff val="50000"/>
                </a:prstClr>
              </a:solidFill>
              <a:latin typeface="Tahoma" pitchFamily="34" charset="0"/>
              <a:ea typeface="Tahoma" pitchFamily="34" charset="0"/>
              <a:cs typeface="Tahoma" pitchFamily="34" charset="0"/>
            </a:endParaRPr>
          </a:p>
          <a:p>
            <a:endParaRPr lang="en-US"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628800"/>
            <a:ext cx="3672408" cy="38884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6883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r-Latn-RS" dirty="0"/>
              <a:t> </a:t>
            </a:r>
            <a:endParaRPr lang="en-US" dirty="0"/>
          </a:p>
        </p:txBody>
      </p:sp>
      <p:sp>
        <p:nvSpPr>
          <p:cNvPr id="4" name="Text Placeholder 3"/>
          <p:cNvSpPr>
            <a:spLocks noGrp="1"/>
          </p:cNvSpPr>
          <p:nvPr>
            <p:ph type="body" idx="1"/>
          </p:nvPr>
        </p:nvSpPr>
        <p:spPr>
          <a:xfrm>
            <a:off x="251520" y="476672"/>
            <a:ext cx="4040188" cy="609600"/>
          </a:xfrm>
        </p:spPr>
        <p:txBody>
          <a:bodyPr/>
          <a:lstStyle/>
          <a:p>
            <a:r>
              <a:rPr lang="sr-Latn-RS" sz="3600" dirty="0">
                <a:solidFill>
                  <a:srgbClr val="2F5897"/>
                </a:solidFill>
                <a:effectLst>
                  <a:outerShdw blurRad="63500" dist="38100" dir="5400000" algn="t" rotWithShape="0">
                    <a:prstClr val="black">
                      <a:alpha val="25000"/>
                    </a:prstClr>
                  </a:outerShdw>
                </a:effectLst>
                <a:latin typeface="Palatino Linotype"/>
                <a:ea typeface="+mj-ea"/>
                <a:cs typeface="+mj-cs"/>
              </a:rPr>
              <a:t>Kultura</a:t>
            </a:r>
            <a:endParaRPr lang="en-US" sz="3600" dirty="0"/>
          </a:p>
        </p:txBody>
      </p:sp>
      <p:sp>
        <p:nvSpPr>
          <p:cNvPr id="3" name="Content Placeholder 2"/>
          <p:cNvSpPr>
            <a:spLocks noGrp="1"/>
          </p:cNvSpPr>
          <p:nvPr>
            <p:ph sz="quarter" idx="13"/>
          </p:nvPr>
        </p:nvSpPr>
        <p:spPr>
          <a:xfrm>
            <a:off x="457200" y="1556792"/>
            <a:ext cx="4041648" cy="4569688"/>
          </a:xfrm>
        </p:spPr>
        <p:txBody>
          <a:bodyPr>
            <a:normAutofit/>
          </a:bodyPr>
          <a:lstStyle/>
          <a:p>
            <a:r>
              <a:rPr lang="vi-VN" dirty="0">
                <a:solidFill>
                  <a:srgbClr val="404040"/>
                </a:solidFill>
                <a:latin typeface="Open Sans"/>
              </a:rPr>
              <a:t>Romi se često hvale zbog njihovog glazbenog naslijeđa, koje je utjecalo na jazz, bolero i flamenco glazbu, kao i na klasične skladatelje uključujući Franza Liszta. Nomadsko romsko stanovništvo opstalo je uzdržavajući se kao glazbeni izvođači, obrtnici i trgovci.</a:t>
            </a:r>
            <a:endParaRPr lang="en-US"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916832"/>
            <a:ext cx="4320480" cy="259228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9527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sr-Latn-RS" sz="4000" dirty="0"/>
              <a:t>Nošnja </a:t>
            </a:r>
            <a:endParaRPr lang="en-US" sz="4000" dirty="0"/>
          </a:p>
        </p:txBody>
      </p:sp>
      <p:sp>
        <p:nvSpPr>
          <p:cNvPr id="3" name="Content Placeholder 2"/>
          <p:cNvSpPr>
            <a:spLocks noGrp="1"/>
          </p:cNvSpPr>
          <p:nvPr>
            <p:ph idx="1"/>
          </p:nvPr>
        </p:nvSpPr>
        <p:spPr>
          <a:xfrm>
            <a:off x="457200" y="908720"/>
            <a:ext cx="8229600" cy="5472608"/>
          </a:xfrm>
        </p:spPr>
        <p:txBody>
          <a:bodyPr>
            <a:normAutofit/>
          </a:bodyPr>
          <a:lstStyle/>
          <a:p>
            <a:pPr fontAlgn="base"/>
            <a:r>
              <a:rPr lang="sr-Latn-BA" noProof="1">
                <a:solidFill>
                  <a:srgbClr val="404040"/>
                </a:solidFill>
                <a:latin typeface="Open Sans"/>
              </a:rPr>
              <a:t>Romska tradicionalna nošnja muslimanskih Roma su dimije ili šalvare. Od istog materijala se šiju dimije  i jelek te se ispod jeleka oblači tanka bijela svilena košulja. Dimije su najvjerovatnije donijeli iz Turske. Šalvare potječu iz Srednje Azije iako su dio nacionalne nošnje Pakistana i Pundžaba (zapadna Indija). </a:t>
            </a:r>
          </a:p>
          <a:p>
            <a:pPr algn="just" fontAlgn="base"/>
            <a:r>
              <a:rPr lang="sr-Latn-BA" noProof="1">
                <a:solidFill>
                  <a:srgbClr val="404040"/>
                </a:solidFill>
                <a:latin typeface="Open Sans"/>
              </a:rPr>
              <a:t>Osim dimija tradicionalnom romskom nošnjom se smatraju duge suknje i haljine bogate volanima cvjetnog šarenog uzorka, ogromne marame s dugim resama, cvijeće ili dukati u kosi i oko vrata te košulje ili bluze širokih rukava ukrašenim čipkom. Za neke Romkinje, nošenje duge suknje i marame stvara sigurnu sredinu, izraz je poštovanja i časti prema obitelji, rodbini i grupi. Još i danas Romkinje iz Finske nose svoju tradicionalnu nošnju i njima je sramota biti u drugoj odjeći pred obitelji ili ići vani.</a:t>
            </a:r>
          </a:p>
          <a:p>
            <a:pPr marL="0" indent="0">
              <a:buNone/>
            </a:pPr>
            <a:endParaRPr lang="en-US" dirty="0"/>
          </a:p>
        </p:txBody>
      </p:sp>
    </p:spTree>
    <p:extLst>
      <p:ext uri="{BB962C8B-B14F-4D97-AF65-F5344CB8AC3E}">
        <p14:creationId xmlns:p14="http://schemas.microsoft.com/office/powerpoint/2010/main" val="3645275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07929"/>
            <a:ext cx="2592288" cy="3430312"/>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97532"/>
            <a:ext cx="2809875" cy="361950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3429000"/>
            <a:ext cx="4286250" cy="30003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470514">
            <a:off x="5536523" y="1882924"/>
            <a:ext cx="3155560" cy="471038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1407847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r-Latn-RS" dirty="0"/>
              <a:t>ROMI</a:t>
            </a:r>
            <a:endParaRPr lang="en-US" dirty="0"/>
          </a:p>
        </p:txBody>
      </p:sp>
      <p:sp>
        <p:nvSpPr>
          <p:cNvPr id="5" name="Rectangle 4">
            <a:hlinkClick r:id="rId2" action="ppaction://hlinkfile"/>
          </p:cNvPr>
          <p:cNvSpPr/>
          <p:nvPr/>
        </p:nvSpPr>
        <p:spPr>
          <a:xfrm>
            <a:off x="899592" y="4869160"/>
            <a:ext cx="7128792" cy="923330"/>
          </a:xfrm>
          <a:prstGeom prst="rect">
            <a:avLst/>
          </a:prstGeom>
        </p:spPr>
        <p:txBody>
          <a:bodyPr wrap="square">
            <a:spAutoFit/>
          </a:bodyPr>
          <a:lstStyle/>
          <a:p>
            <a:r>
              <a:rPr lang="sr-Latn-RS" dirty="0"/>
              <a:t>INTERNACIONALNI   DAN  ROMA </a:t>
            </a:r>
          </a:p>
          <a:p>
            <a:endParaRPr lang="sr-Latn-RS" dirty="0"/>
          </a:p>
          <a:p>
            <a:r>
              <a:rPr lang="en-US" dirty="0">
                <a:hlinkClick r:id="rId3"/>
              </a:rPr>
              <a:t>https://www.youtube.com/watch?v=M0xN-ejmQyQ&amp;t=1s</a:t>
            </a:r>
            <a:r>
              <a:rPr lang="sr-Latn-RS" dirty="0"/>
              <a:t> </a:t>
            </a:r>
            <a:endParaRPr lang="en-US"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070" y="1556792"/>
            <a:ext cx="3624898" cy="271517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6" y="908720"/>
            <a:ext cx="3810000" cy="2228850"/>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57424">
            <a:off x="5220072" y="3137570"/>
            <a:ext cx="3155859" cy="196685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5540007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sr-Latn-RS" dirty="0"/>
              <a:t>Romska zastava</a:t>
            </a:r>
            <a:endParaRPr lang="en-US" dirty="0"/>
          </a:p>
        </p:txBody>
      </p:sp>
      <p:pic>
        <p:nvPicPr>
          <p:cNvPr id="717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364088" y="1268760"/>
            <a:ext cx="3501095" cy="20882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Content Placeholder 3"/>
          <p:cNvSpPr>
            <a:spLocks noGrp="1"/>
          </p:cNvSpPr>
          <p:nvPr>
            <p:ph sz="quarter" idx="13"/>
          </p:nvPr>
        </p:nvSpPr>
        <p:spPr>
          <a:xfrm>
            <a:off x="365760" y="1124744"/>
            <a:ext cx="4854312" cy="5184576"/>
          </a:xfrm>
        </p:spPr>
        <p:txBody>
          <a:bodyPr>
            <a:normAutofit fontScale="55000" lnSpcReduction="20000"/>
          </a:bodyPr>
          <a:lstStyle/>
          <a:p>
            <a:r>
              <a:rPr lang="vi-VN" sz="3600" dirty="0"/>
              <a:t>Na njoj je plavom bojom predstavljeno nebo, kao simbol slobode, bezgraničnog prostranstva I života pod vedrim nebom, bez krova nad glavom.</a:t>
            </a:r>
            <a:br>
              <a:rPr lang="vi-VN" sz="3600" dirty="0"/>
            </a:br>
            <a:br>
              <a:rPr lang="vi-VN" sz="3600" dirty="0"/>
            </a:br>
            <a:r>
              <a:rPr lang="vi-VN" sz="3600" dirty="0"/>
              <a:t>Zelenom bojom je predstavljena trava, put, drum, kao simbol života koji je obil</a:t>
            </a:r>
            <a:r>
              <a:rPr lang="sr-Latn-RS" sz="3600" dirty="0"/>
              <a:t>j</a:t>
            </a:r>
            <a:r>
              <a:rPr lang="vi-VN" sz="3600" dirty="0"/>
              <a:t>ežen stalnim putovanjem, na putu bez granica koji je uvi</a:t>
            </a:r>
            <a:r>
              <a:rPr lang="sr-Latn-RS" sz="3600" dirty="0"/>
              <a:t>j</a:t>
            </a:r>
            <a:r>
              <a:rPr lang="vi-VN" sz="3600" dirty="0"/>
              <a:t>ek „otvoren“ Romima.</a:t>
            </a:r>
            <a:br>
              <a:rPr lang="vi-VN" sz="3600" dirty="0"/>
            </a:br>
            <a:br>
              <a:rPr lang="vi-VN" sz="3600" dirty="0"/>
            </a:br>
            <a:r>
              <a:rPr lang="vi-VN" sz="3600" dirty="0"/>
              <a:t>I na kraju, crveni točak predstavlja simbol stalnog kretanja i života na točkovima.</a:t>
            </a:r>
            <a:br>
              <a:rPr lang="vi-VN" sz="3600" dirty="0"/>
            </a:br>
            <a:br>
              <a:rPr lang="vi-VN" sz="3600" dirty="0"/>
            </a:br>
            <a:r>
              <a:rPr lang="vi-VN" sz="3600" dirty="0"/>
              <a:t>Pod romskom zastavom nikada nije vođen niti jedan rat.</a:t>
            </a:r>
          </a:p>
          <a:p>
            <a:br>
              <a:rPr lang="vi-VN" dirty="0"/>
            </a:br>
            <a:endParaRPr lang="en-US" dirty="0"/>
          </a:p>
        </p:txBody>
      </p:sp>
    </p:spTree>
    <p:extLst>
      <p:ext uri="{BB962C8B-B14F-4D97-AF65-F5344CB8AC3E}">
        <p14:creationId xmlns:p14="http://schemas.microsoft.com/office/powerpoint/2010/main" val="20422616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764704"/>
          </a:xfrm>
        </p:spPr>
        <p:txBody>
          <a:bodyPr/>
          <a:lstStyle/>
          <a:p>
            <a:r>
              <a:rPr lang="sr-Latn-RS" sz="4000" dirty="0"/>
              <a:t>Himna</a:t>
            </a:r>
            <a:r>
              <a:rPr lang="sr-Latn-RS" dirty="0"/>
              <a:t> </a:t>
            </a:r>
            <a:endParaRPr lang="en-US" dirty="0"/>
          </a:p>
        </p:txBody>
      </p:sp>
      <p:sp>
        <p:nvSpPr>
          <p:cNvPr id="3" name="Content Placeholder 2"/>
          <p:cNvSpPr>
            <a:spLocks noGrp="1"/>
          </p:cNvSpPr>
          <p:nvPr>
            <p:ph idx="1"/>
          </p:nvPr>
        </p:nvSpPr>
        <p:spPr>
          <a:xfrm>
            <a:off x="457200" y="1052736"/>
            <a:ext cx="8229600" cy="5472608"/>
          </a:xfrm>
        </p:spPr>
        <p:txBody>
          <a:bodyPr>
            <a:normAutofit/>
          </a:bodyPr>
          <a:lstStyle/>
          <a:p>
            <a:pPr marL="0" indent="0" algn="ctr">
              <a:buNone/>
            </a:pPr>
            <a:r>
              <a:rPr lang="sr-Latn-RS" dirty="0">
                <a:solidFill>
                  <a:srgbClr val="202122"/>
                </a:solidFill>
                <a:latin typeface="Arial"/>
              </a:rPr>
              <a:t>Đelem, đelem </a:t>
            </a:r>
          </a:p>
          <a:p>
            <a:pPr marL="0" indent="0">
              <a:buNone/>
            </a:pPr>
            <a:r>
              <a:rPr lang="vi-VN" dirty="0">
                <a:solidFill>
                  <a:srgbClr val="202122"/>
                </a:solidFill>
                <a:latin typeface="Arial"/>
              </a:rPr>
              <a:t>Putovao sam mnogim cestama i sretao sretne Rome</a:t>
            </a:r>
            <a:br>
              <a:rPr lang="vi-VN" dirty="0">
                <a:solidFill>
                  <a:srgbClr val="202122"/>
                </a:solidFill>
                <a:latin typeface="Arial"/>
              </a:rPr>
            </a:br>
            <a:r>
              <a:rPr lang="vi-VN" dirty="0">
                <a:solidFill>
                  <a:srgbClr val="202122"/>
                </a:solidFill>
                <a:latin typeface="Arial"/>
              </a:rPr>
              <a:t>Putovao sam daleko,</a:t>
            </a:r>
            <a:br>
              <a:rPr lang="vi-VN" dirty="0">
                <a:solidFill>
                  <a:srgbClr val="202122"/>
                </a:solidFill>
                <a:latin typeface="Arial"/>
              </a:rPr>
            </a:br>
            <a:r>
              <a:rPr lang="vi-VN" dirty="0">
                <a:solidFill>
                  <a:srgbClr val="202122"/>
                </a:solidFill>
                <a:latin typeface="Arial"/>
              </a:rPr>
              <a:t>širom svijeta i sretao sretne Rome</a:t>
            </a:r>
            <a:br>
              <a:rPr lang="vi-VN" dirty="0">
                <a:solidFill>
                  <a:srgbClr val="202122"/>
                </a:solidFill>
                <a:latin typeface="Arial"/>
              </a:rPr>
            </a:br>
            <a:r>
              <a:rPr lang="vi-VN" dirty="0">
                <a:solidFill>
                  <a:srgbClr val="202122"/>
                </a:solidFill>
                <a:latin typeface="Arial"/>
              </a:rPr>
              <a:t>O romski ljudi, o romska djeco, o Romi gdje god bili</a:t>
            </a:r>
            <a:br>
              <a:rPr lang="vi-VN" dirty="0">
                <a:solidFill>
                  <a:srgbClr val="202122"/>
                </a:solidFill>
                <a:latin typeface="Arial"/>
              </a:rPr>
            </a:br>
            <a:r>
              <a:rPr lang="vi-VN" dirty="0">
                <a:solidFill>
                  <a:srgbClr val="202122"/>
                </a:solidFill>
                <a:latin typeface="Arial"/>
              </a:rPr>
              <a:t>Sa svojim šatorima, duž sretnih putova.</a:t>
            </a:r>
            <a:br>
              <a:rPr lang="vi-VN" dirty="0">
                <a:solidFill>
                  <a:srgbClr val="202122"/>
                </a:solidFill>
                <a:latin typeface="Arial"/>
              </a:rPr>
            </a:br>
            <a:endParaRPr lang="vi-VN" dirty="0">
              <a:solidFill>
                <a:srgbClr val="202122"/>
              </a:solidFill>
              <a:latin typeface="Arial"/>
            </a:endParaRPr>
          </a:p>
          <a:p>
            <a:pPr marL="0" indent="0">
              <a:buNone/>
            </a:pPr>
            <a:r>
              <a:rPr lang="vi-VN" dirty="0">
                <a:solidFill>
                  <a:srgbClr val="202122"/>
                </a:solidFill>
                <a:latin typeface="Arial"/>
              </a:rPr>
              <a:t>I ja sam jednom imao veliku obitelj,</a:t>
            </a:r>
            <a:br>
              <a:rPr lang="vi-VN" dirty="0">
                <a:solidFill>
                  <a:srgbClr val="202122"/>
                </a:solidFill>
                <a:latin typeface="Arial"/>
              </a:rPr>
            </a:br>
            <a:r>
              <a:rPr lang="vi-VN" dirty="0">
                <a:solidFill>
                  <a:srgbClr val="202122"/>
                </a:solidFill>
                <a:latin typeface="Arial"/>
              </a:rPr>
              <a:t>ali ju je </a:t>
            </a:r>
            <a:r>
              <a:rPr lang="sr-Latn-RS" dirty="0">
                <a:solidFill>
                  <a:srgbClr val="202122"/>
                </a:solidFill>
                <a:latin typeface="Arial"/>
              </a:rPr>
              <a:t>Crna legija</a:t>
            </a:r>
            <a:r>
              <a:rPr lang="vi-VN" dirty="0">
                <a:solidFill>
                  <a:srgbClr val="202122"/>
                </a:solidFill>
                <a:latin typeface="Arial"/>
              </a:rPr>
              <a:t> umorila</a:t>
            </a:r>
            <a:br>
              <a:rPr lang="vi-VN" dirty="0">
                <a:solidFill>
                  <a:srgbClr val="202122"/>
                </a:solidFill>
                <a:latin typeface="Arial"/>
              </a:rPr>
            </a:br>
            <a:r>
              <a:rPr lang="vi-VN" dirty="0">
                <a:solidFill>
                  <a:srgbClr val="202122"/>
                </a:solidFill>
                <a:latin typeface="Arial"/>
              </a:rPr>
              <a:t>Pođite sa mnom, Romi svijeta,</a:t>
            </a:r>
            <a:br>
              <a:rPr lang="vi-VN" dirty="0">
                <a:solidFill>
                  <a:srgbClr val="202122"/>
                </a:solidFill>
                <a:latin typeface="Arial"/>
              </a:rPr>
            </a:br>
            <a:r>
              <a:rPr lang="vi-VN" dirty="0">
                <a:solidFill>
                  <a:srgbClr val="202122"/>
                </a:solidFill>
                <a:latin typeface="Arial"/>
              </a:rPr>
              <a:t>tamo gdje su romski putovi otvoreni</a:t>
            </a:r>
            <a:br>
              <a:rPr lang="vi-VN" dirty="0">
                <a:solidFill>
                  <a:srgbClr val="202122"/>
                </a:solidFill>
                <a:latin typeface="Arial"/>
              </a:rPr>
            </a:br>
            <a:r>
              <a:rPr lang="vi-VN" dirty="0">
                <a:solidFill>
                  <a:srgbClr val="202122"/>
                </a:solidFill>
                <a:latin typeface="Arial"/>
              </a:rPr>
              <a:t>Sada je vrijeme, ustanite, Romi,</a:t>
            </a:r>
            <a:br>
              <a:rPr lang="vi-VN" dirty="0">
                <a:solidFill>
                  <a:srgbClr val="202122"/>
                </a:solidFill>
                <a:latin typeface="Arial"/>
              </a:rPr>
            </a:br>
            <a:r>
              <a:rPr lang="vi-VN" dirty="0">
                <a:solidFill>
                  <a:srgbClr val="202122"/>
                </a:solidFill>
                <a:latin typeface="Arial"/>
              </a:rPr>
              <a:t>uspjet ćemo u našim naporima</a:t>
            </a:r>
            <a:endParaRPr lang="sr-Latn-RS" dirty="0">
              <a:solidFill>
                <a:srgbClr val="202122"/>
              </a:solidFill>
              <a:latin typeface="Arial"/>
            </a:endParaRPr>
          </a:p>
          <a:p>
            <a:pPr marL="0" indent="0">
              <a:buNone/>
            </a:pPr>
            <a:r>
              <a:rPr lang="sr-Latn-RS" dirty="0">
                <a:solidFill>
                  <a:srgbClr val="202122"/>
                </a:solidFill>
                <a:latin typeface="Arial"/>
                <a:hlinkClick r:id="rId2"/>
              </a:rPr>
              <a:t>https://www.youtube.com/watch?v=8uzbyI2Qv3s&amp;t=18s</a:t>
            </a:r>
            <a:r>
              <a:rPr lang="sr-Latn-RS" dirty="0">
                <a:solidFill>
                  <a:srgbClr val="202122"/>
                </a:solidFill>
                <a:latin typeface="Arial"/>
              </a:rPr>
              <a:t>   </a:t>
            </a:r>
          </a:p>
          <a:p>
            <a:pPr marL="0" indent="0">
              <a:buNone/>
            </a:pPr>
            <a:endParaRPr lang="vi-VN" dirty="0">
              <a:solidFill>
                <a:srgbClr val="202122"/>
              </a:solidFill>
              <a:latin typeface="Arial"/>
            </a:endParaRPr>
          </a:p>
          <a:p>
            <a:endParaRPr lang="en-US"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3068960"/>
            <a:ext cx="2664296" cy="275738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18256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sr-Latn-RS" sz="3600" dirty="0"/>
              <a:t>Zanimljivosti </a:t>
            </a:r>
            <a:endParaRPr lang="en-US" sz="3600" dirty="0"/>
          </a:p>
        </p:txBody>
      </p:sp>
      <p:sp>
        <p:nvSpPr>
          <p:cNvPr id="3" name="Content Placeholder 2"/>
          <p:cNvSpPr>
            <a:spLocks noGrp="1"/>
          </p:cNvSpPr>
          <p:nvPr>
            <p:ph idx="1"/>
          </p:nvPr>
        </p:nvSpPr>
        <p:spPr/>
        <p:txBody>
          <a:bodyPr/>
          <a:lstStyle/>
          <a:p>
            <a:r>
              <a:rPr lang="vi-VN" dirty="0"/>
              <a:t>Film Danisa Tanovića "Epizoda u životu berača željeza" je 2013. godine nagrađen Srebrnim medvjedom na filmskom festivalu u Berlinu, a Nazif Mujić, Rom, dobio je nagradu za najbolju mušku ulogu. Film opisuje istiniti događaj iz 2011. kada je ženi Romkinji u srednjoj Bosni odbijena liječnička pomoć zbog toga jer porodica nije bila zdravstveno osigurana. U filmu pogođena romska porodica glumi samu sebe.</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365104"/>
            <a:ext cx="2992732" cy="149636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3848" y="4725144"/>
            <a:ext cx="2448272" cy="187187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6448" y="4797152"/>
            <a:ext cx="2805012" cy="150327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206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sr-Latn-RS" sz="4000" dirty="0"/>
              <a:t>IZVORI  INFORMACIJA</a:t>
            </a:r>
            <a:endParaRPr lang="en-US" sz="4000" dirty="0"/>
          </a:p>
        </p:txBody>
      </p:sp>
      <p:sp>
        <p:nvSpPr>
          <p:cNvPr id="3" name="Content Placeholder 2"/>
          <p:cNvSpPr>
            <a:spLocks noGrp="1"/>
          </p:cNvSpPr>
          <p:nvPr>
            <p:ph idx="1"/>
          </p:nvPr>
        </p:nvSpPr>
        <p:spPr>
          <a:xfrm>
            <a:off x="457200" y="1124744"/>
            <a:ext cx="8229600" cy="5001419"/>
          </a:xfrm>
        </p:spPr>
        <p:txBody>
          <a:bodyPr>
            <a:normAutofit fontScale="85000" lnSpcReduction="20000"/>
          </a:bodyPr>
          <a:lstStyle/>
          <a:p>
            <a:r>
              <a:rPr lang="pl-PL" sz="1400" dirty="0"/>
              <a:t>NACIONALNE MANJINE U BOSNI I HERCEGOVINI, </a:t>
            </a:r>
            <a:r>
              <a:rPr lang="sr-Latn-BA" sz="1400" dirty="0"/>
              <a:t>Izvještaj</a:t>
            </a:r>
            <a:r>
              <a:rPr lang="en-US" sz="1400" dirty="0"/>
              <a:t> Vijeća nacionalnih manjina Bosne i Hercegovine o položaju nacionalnih manjina 2010.-2015.</a:t>
            </a:r>
            <a:r>
              <a:rPr lang="sr-Latn-RS" sz="1400" dirty="0"/>
              <a:t>, </a:t>
            </a:r>
            <a:r>
              <a:rPr lang="en-US" sz="1400" dirty="0"/>
              <a:t>Parlamentarna skupština Bosne i Hercegovine</a:t>
            </a:r>
            <a:r>
              <a:rPr lang="sr-Latn-RS" sz="1400" dirty="0"/>
              <a:t>, </a:t>
            </a:r>
            <a:r>
              <a:rPr lang="en-US" sz="1400" dirty="0"/>
              <a:t>Sarajevo, juli 2015. </a:t>
            </a:r>
            <a:endParaRPr lang="sr-Latn-RS" sz="1400" dirty="0"/>
          </a:p>
          <a:p>
            <a:r>
              <a:rPr lang="es-ES" sz="1400" dirty="0"/>
              <a:t>INTERNACIONALNI DAN ROMA</a:t>
            </a:r>
            <a:r>
              <a:rPr lang="sr-Latn-RS" sz="1400" dirty="0"/>
              <a:t>, </a:t>
            </a:r>
            <a:r>
              <a:rPr lang="sr-Latn-RS" sz="1400" dirty="0">
                <a:hlinkClick r:id="rId2"/>
              </a:rPr>
              <a:t>https://www.youtube.com/watch?v=M0xN-ejmQyQ&amp;t=1s</a:t>
            </a:r>
            <a:r>
              <a:rPr lang="sr-Latn-RS" sz="1400" dirty="0"/>
              <a:t> </a:t>
            </a:r>
            <a:endParaRPr lang="es-ES" sz="1400" dirty="0"/>
          </a:p>
          <a:p>
            <a:r>
              <a:rPr lang="sr-Latn-RS" sz="1400" dirty="0"/>
              <a:t>Fotografija 1, </a:t>
            </a:r>
            <a:r>
              <a:rPr lang="sr-Latn-RS" sz="1400" dirty="0">
                <a:hlinkClick r:id="rId3"/>
              </a:rPr>
              <a:t>https://ba.n1info.com/vijesti/bajramovic-romski-jezik-u-skolama-tuzlanskog-kantona-od-septembra/</a:t>
            </a:r>
            <a:r>
              <a:rPr lang="sr-Latn-RS" sz="1400" dirty="0"/>
              <a:t> </a:t>
            </a:r>
          </a:p>
          <a:p>
            <a:r>
              <a:rPr lang="en-US" sz="1400" dirty="0">
                <a:hlinkClick r:id="rId4"/>
              </a:rPr>
              <a:t>https://www.reyn.eu/wp-content/uploads/2018/07/2014_DOSTA_TOOLKIT_A5.pdf</a:t>
            </a:r>
            <a:r>
              <a:rPr lang="sr-Latn-RS" sz="1400" dirty="0"/>
              <a:t> </a:t>
            </a:r>
          </a:p>
          <a:p>
            <a:r>
              <a:rPr lang="sr-Latn-RS" sz="1400" dirty="0"/>
              <a:t>Romi na marginama, </a:t>
            </a:r>
            <a:r>
              <a:rPr lang="sr-Latn-RS" sz="1400" dirty="0">
                <a:hlinkClick r:id="rId5"/>
              </a:rPr>
              <a:t>https://www.osce.org/files/f/documents/8/2/406001.pdf</a:t>
            </a:r>
            <a:r>
              <a:rPr lang="sr-Latn-RS" sz="1400" dirty="0"/>
              <a:t> </a:t>
            </a:r>
          </a:p>
          <a:p>
            <a:r>
              <a:rPr lang="sr-Latn-RS" sz="1400" dirty="0"/>
              <a:t>Fotografija Đurđevdan,  Portal Udar</a:t>
            </a:r>
          </a:p>
          <a:p>
            <a:r>
              <a:rPr lang="sr-Latn-RS" sz="1400" dirty="0"/>
              <a:t>Fotografija Aliđun, </a:t>
            </a:r>
            <a:r>
              <a:rPr lang="sr-Latn-RS" sz="1400" dirty="0">
                <a:hlinkClick r:id="rId6"/>
              </a:rPr>
              <a:t>https://bljesak.info/kultura/flash/romi-proslavljaju-alidun/92283</a:t>
            </a:r>
            <a:r>
              <a:rPr lang="sr-Latn-RS" sz="1400" dirty="0"/>
              <a:t> </a:t>
            </a:r>
          </a:p>
          <a:p>
            <a:r>
              <a:rPr lang="sr-Latn-RS" sz="1400" dirty="0"/>
              <a:t>Fotografija i tekst romska zastava, </a:t>
            </a:r>
            <a:r>
              <a:rPr lang="sr-Latn-RS" sz="1400" dirty="0">
                <a:hlinkClick r:id="rId7"/>
              </a:rPr>
              <a:t>https://romadaje.org/istorija-kultura-i-tradicija-roma-i-romkinja/</a:t>
            </a:r>
            <a:r>
              <a:rPr lang="sr-Latn-RS" sz="1400" dirty="0"/>
              <a:t> </a:t>
            </a:r>
          </a:p>
          <a:p>
            <a:r>
              <a:rPr lang="en-US" sz="1400" dirty="0">
                <a:hlinkClick r:id="rId8"/>
              </a:rPr>
              <a:t>http://romni.net/2016/01/19/romska-nosnja-2/</a:t>
            </a:r>
            <a:r>
              <a:rPr lang="sr-Latn-RS" sz="1400" dirty="0"/>
              <a:t> </a:t>
            </a:r>
          </a:p>
          <a:p>
            <a:r>
              <a:rPr lang="sr-Latn-RS" sz="1400" dirty="0">
                <a:hlinkClick r:id="rId9"/>
              </a:rPr>
              <a:t>http://</a:t>
            </a:r>
            <a:r>
              <a:rPr lang="en-US" sz="1400" dirty="0">
                <a:hlinkClick r:id="rId9"/>
              </a:rPr>
              <a:t>/www.narodnenosnje.net</a:t>
            </a:r>
            <a:r>
              <a:rPr lang="sr-Latn-RS" sz="1400" dirty="0">
                <a:hlinkClick r:id="rId9"/>
              </a:rPr>
              <a:t>/</a:t>
            </a:r>
            <a:r>
              <a:rPr lang="sr-Latn-RS" sz="1400" dirty="0"/>
              <a:t> </a:t>
            </a:r>
          </a:p>
          <a:p>
            <a:r>
              <a:rPr lang="sr-Latn-RS" sz="1400" dirty="0"/>
              <a:t>Fotografija flamenko, </a:t>
            </a:r>
            <a:r>
              <a:rPr lang="sr-Latn-RS" sz="1400" dirty="0">
                <a:hlinkClick r:id="rId10"/>
              </a:rPr>
              <a:t>https://partidaromilor.ro/flamenco-identitatea-comunitatii-etnice-de-romi/</a:t>
            </a:r>
            <a:r>
              <a:rPr lang="sr-Latn-RS" sz="1400" dirty="0"/>
              <a:t> </a:t>
            </a:r>
          </a:p>
          <a:p>
            <a:r>
              <a:rPr lang="en-US" sz="1400" dirty="0">
                <a:hlinkClick r:id="rId11"/>
              </a:rPr>
              <a:t>https://www.scribd.com/document/358584601/Djelem-Djelem-Instrumental-Radojka-Zivkovic#</a:t>
            </a:r>
            <a:r>
              <a:rPr lang="sr-Latn-RS" sz="1400" dirty="0"/>
              <a:t> </a:t>
            </a:r>
          </a:p>
          <a:p>
            <a:r>
              <a:rPr lang="sr-Latn-RS" sz="1400" dirty="0"/>
              <a:t>Fotografije Intrenacionalni dan Roma, </a:t>
            </a:r>
            <a:r>
              <a:rPr lang="sr-Latn-RS" sz="1400" dirty="0">
                <a:hlinkClick r:id="rId12"/>
              </a:rPr>
              <a:t>https://radioilijas.ba/danas-je-svjetski-dan-roma/</a:t>
            </a:r>
            <a:r>
              <a:rPr lang="sr-Latn-RS" sz="1400" dirty="0"/>
              <a:t>  </a:t>
            </a:r>
            <a:r>
              <a:rPr lang="sr-Latn-RS" sz="1400" dirty="0">
                <a:hlinkClick r:id="rId13"/>
              </a:rPr>
              <a:t>http://radiomitrovicasever.com/2021/04/08/obelezava-se-svetski-dan-roma/</a:t>
            </a:r>
            <a:r>
              <a:rPr lang="sr-Latn-RS" sz="1400" dirty="0"/>
              <a:t> </a:t>
            </a:r>
          </a:p>
          <a:p>
            <a:r>
              <a:rPr lang="en-US" sz="1400" dirty="0">
                <a:hlinkClick r:id="rId14"/>
              </a:rPr>
              <a:t>https://trecaosnovna.edu.ba/medunarodni-dan-roma/</a:t>
            </a:r>
            <a:r>
              <a:rPr lang="sr-Latn-RS" sz="1400" dirty="0"/>
              <a:t> </a:t>
            </a:r>
          </a:p>
          <a:p>
            <a:r>
              <a:rPr lang="en-US" sz="1400" dirty="0">
                <a:hlinkClick r:id="rId15"/>
              </a:rPr>
              <a:t>https://padlet.com/medihabiber/b8ikth9xsbp5ghr5</a:t>
            </a:r>
            <a:r>
              <a:rPr lang="sr-Latn-RS" sz="1400" dirty="0"/>
              <a:t> </a:t>
            </a:r>
          </a:p>
          <a:p>
            <a:r>
              <a:rPr lang="sr-Latn-RS" sz="1400" dirty="0"/>
              <a:t>Fotografije film Danisa Tanovića, </a:t>
            </a:r>
            <a:r>
              <a:rPr lang="sr-Latn-RS" sz="1400" dirty="0">
                <a:hlinkClick r:id="rId16"/>
              </a:rPr>
              <a:t>https://www.jutarnji.hr/kultura/film</a:t>
            </a:r>
            <a:r>
              <a:rPr lang="sr-Latn-RS" sz="1400" dirty="0"/>
              <a:t>   </a:t>
            </a:r>
            <a:r>
              <a:rPr lang="sr-Latn-RS" sz="1400" dirty="0">
                <a:hlinkClick r:id="rId17"/>
              </a:rPr>
              <a:t>https://www.aa.com.tr/ba/kultura-i-umjetnost/epizoda-u-%C5%BEivotu-bera%C4%8Da-%C5%BEeljeza-danisa-tanovi%C4%87a-otvara-19-sff/237360</a:t>
            </a:r>
            <a:r>
              <a:rPr lang="sr-Latn-RS" sz="1400" dirty="0"/>
              <a:t> </a:t>
            </a:r>
            <a:endParaRPr lang="en-US" sz="1400" dirty="0"/>
          </a:p>
        </p:txBody>
      </p:sp>
    </p:spTree>
    <p:extLst>
      <p:ext uri="{BB962C8B-B14F-4D97-AF65-F5344CB8AC3E}">
        <p14:creationId xmlns:p14="http://schemas.microsoft.com/office/powerpoint/2010/main" val="41855950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286DFAFEBBCD1342B0C365C4A7621DF4" ma:contentTypeVersion="7" ma:contentTypeDescription="Stvaranje novog dokumenta." ma:contentTypeScope="" ma:versionID="993f74a544f32985578d29dbabbee102">
  <xsd:schema xmlns:xsd="http://www.w3.org/2001/XMLSchema" xmlns:xs="http://www.w3.org/2001/XMLSchema" xmlns:p="http://schemas.microsoft.com/office/2006/metadata/properties" xmlns:ns2="13b5f23c-0995-4745-aeca-19585394e701" targetNamespace="http://schemas.microsoft.com/office/2006/metadata/properties" ma:root="true" ma:fieldsID="98ff575b56acfbf2e6706d9a44ca2dcc" ns2:_="">
    <xsd:import namespace="13b5f23c-0995-4745-aeca-19585394e70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b5f23c-0995-4745-aeca-19585394e7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Vrsta sadržaja"/>
        <xsd:element ref="dc:title" minOccurs="0" maxOccurs="1" ma:index="4" ma:displayName="Naslov"/>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12C4B8-160D-4668-A2CD-C5C470AD9D97}">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C8EB2A0-C95B-420B-82D0-CD512E2B9830}">
  <ds:schemaRefs>
    <ds:schemaRef ds:uri="http://schemas.microsoft.com/sharepoint/v3/contenttype/forms"/>
  </ds:schemaRefs>
</ds:datastoreItem>
</file>

<file path=customXml/itemProps3.xml><?xml version="1.0" encoding="utf-8"?>
<ds:datastoreItem xmlns:ds="http://schemas.openxmlformats.org/officeDocument/2006/customXml" ds:itemID="{98E01B65-EC25-4829-A4C5-59A2E3D8E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b5f23c-0995-4745-aeca-19585394e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547</TotalTime>
  <Words>1344</Words>
  <Application>Microsoft Office PowerPoint</Application>
  <PresentationFormat>On-screen Show (4:3)</PresentationFormat>
  <Paragraphs>64</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Open Sans</vt:lpstr>
      <vt:lpstr>Palatino Linotype</vt:lpstr>
      <vt:lpstr>Tahoma</vt:lpstr>
      <vt:lpstr>Trebuchet MS</vt:lpstr>
      <vt:lpstr>Wingdings 3</vt:lpstr>
      <vt:lpstr>Facet</vt:lpstr>
      <vt:lpstr>ROMI</vt:lpstr>
      <vt:lpstr>KO SU ROMI ?</vt:lpstr>
      <vt:lpstr>Predrasude o Romima</vt:lpstr>
      <vt:lpstr>Životna priča jedne romske porodice...</vt:lpstr>
      <vt:lpstr>Životna priča jedne romske porodice...</vt:lpstr>
      <vt:lpstr>Romski praznici </vt:lpstr>
      <vt:lpstr>Romski praznici</vt:lpstr>
      <vt:lpstr> </vt:lpstr>
      <vt:lpstr>Nošnja </vt:lpstr>
      <vt:lpstr>PowerPoint Presentation</vt:lpstr>
      <vt:lpstr>ROMI</vt:lpstr>
      <vt:lpstr>Romska zastava</vt:lpstr>
      <vt:lpstr>Himna </vt:lpstr>
      <vt:lpstr>Zanimljivosti </vt:lpstr>
      <vt:lpstr>IZVORI  INFORMACIJA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ROMI</dc:title>
  <dc:creator>Korisnik</dc:creator>
  <cp:lastModifiedBy>Korisnik</cp:lastModifiedBy>
  <cp:revision>30</cp:revision>
  <dcterms:created xsi:type="dcterms:W3CDTF">2023-01-17T20:40:34Z</dcterms:created>
  <dcterms:modified xsi:type="dcterms:W3CDTF">2026-04-09T21:28:31Z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0x010100286DFAFEBBCD1342B0C365C4A7621DF4</vt:lpwstr>
  </property>
</Properties>
</file>